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94" r:id="rId21"/>
    <p:sldId id="309" r:id="rId22"/>
    <p:sldId id="295" r:id="rId23"/>
    <p:sldId id="296" r:id="rId24"/>
    <p:sldId id="308" r:id="rId25"/>
    <p:sldId id="298" r:id="rId26"/>
    <p:sldId id="299" r:id="rId27"/>
    <p:sldId id="300" r:id="rId28"/>
    <p:sldId id="301" r:id="rId29"/>
    <p:sldId id="302" r:id="rId30"/>
    <p:sldId id="304" r:id="rId31"/>
    <p:sldId id="305" r:id="rId32"/>
    <p:sldId id="306" r:id="rId33"/>
    <p:sldId id="307" r:id="rId34"/>
    <p:sldId id="303" r:id="rId35"/>
    <p:sldId id="285" r:id="rId36"/>
    <p:sldId id="286" r:id="rId37"/>
    <p:sldId id="287" r:id="rId38"/>
    <p:sldId id="288" r:id="rId39"/>
    <p:sldId id="289" r:id="rId40"/>
    <p:sldId id="290" r:id="rId41"/>
    <p:sldId id="291" r:id="rId42"/>
    <p:sldId id="292" r:id="rId43"/>
    <p:sldId id="293" r:id="rId44"/>
    <p:sldId id="310" r:id="rId45"/>
    <p:sldId id="311" r:id="rId46"/>
    <p:sldId id="312" r:id="rId47"/>
    <p:sldId id="324" r:id="rId48"/>
    <p:sldId id="313" r:id="rId49"/>
    <p:sldId id="314" r:id="rId50"/>
    <p:sldId id="316" r:id="rId51"/>
    <p:sldId id="317" r:id="rId52"/>
    <p:sldId id="315" r:id="rId53"/>
    <p:sldId id="318" r:id="rId54"/>
    <p:sldId id="319" r:id="rId55"/>
    <p:sldId id="320" r:id="rId56"/>
    <p:sldId id="321" r:id="rId57"/>
    <p:sldId id="322" r:id="rId58"/>
    <p:sldId id="323" r:id="rId59"/>
    <p:sldId id="325" r:id="rId60"/>
    <p:sldId id="283" r:id="rId61"/>
    <p:sldId id="284" r:id="rId62"/>
    <p:sldId id="327" r:id="rId63"/>
    <p:sldId id="328" r:id="rId64"/>
    <p:sldId id="329" r:id="rId65"/>
    <p:sldId id="330" r:id="rId66"/>
  </p:sldIdLst>
  <p:sldSz cx="12192000" cy="6858000"/>
  <p:notesSz cx="10021888" cy="68881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113" autoAdjust="0"/>
    <p:restoredTop sz="94660"/>
  </p:normalViewPr>
  <p:slideViewPr>
    <p:cSldViewPr snapToGrid="0">
      <p:cViewPr varScale="1">
        <p:scale>
          <a:sx n="85" d="100"/>
          <a:sy n="85" d="100"/>
        </p:scale>
        <p:origin x="31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08DF26-3AC6-451D-8CB5-FBBDD5F687C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81C7BAD-1AE8-4CAE-9E77-0C449B58AB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CCFBFD8-4B3C-42F0-9FBC-1EB1B9AAB9AE}"/>
              </a:ext>
            </a:extLst>
          </p:cNvPr>
          <p:cNvSpPr>
            <a:spLocks noGrp="1"/>
          </p:cNvSpPr>
          <p:nvPr>
            <p:ph type="dt" sz="half" idx="10"/>
          </p:nvPr>
        </p:nvSpPr>
        <p:spPr/>
        <p:txBody>
          <a:bodyPr/>
          <a:lstStyle/>
          <a:p>
            <a:fld id="{1ABA4FAF-0F62-47A8-841F-F223C64AAD5D}" type="datetimeFigureOut">
              <a:rPr kumimoji="1" lang="ja-JP" altLang="en-US" smtClean="0"/>
              <a:t>2022/3/20</a:t>
            </a:fld>
            <a:endParaRPr kumimoji="1" lang="ja-JP" altLang="en-US"/>
          </a:p>
        </p:txBody>
      </p:sp>
      <p:sp>
        <p:nvSpPr>
          <p:cNvPr id="5" name="フッター プレースホルダー 4">
            <a:extLst>
              <a:ext uri="{FF2B5EF4-FFF2-40B4-BE49-F238E27FC236}">
                <a16:creationId xmlns:a16="http://schemas.microsoft.com/office/drawing/2014/main" id="{EEAB2A01-6E92-4009-8AA8-8D8BDFCC1C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7258A05-E308-4999-97F4-709B7CE1F03C}"/>
              </a:ext>
            </a:extLst>
          </p:cNvPr>
          <p:cNvSpPr>
            <a:spLocks noGrp="1"/>
          </p:cNvSpPr>
          <p:nvPr>
            <p:ph type="sldNum" sz="quarter" idx="12"/>
          </p:nvPr>
        </p:nvSpPr>
        <p:spPr/>
        <p:txBody>
          <a:bodyPr/>
          <a:lstStyle/>
          <a:p>
            <a:fld id="{CAA3016F-3C10-40A1-B5A1-7A50BBD59D52}" type="slidenum">
              <a:rPr kumimoji="1" lang="ja-JP" altLang="en-US" smtClean="0"/>
              <a:t>‹#›</a:t>
            </a:fld>
            <a:endParaRPr kumimoji="1" lang="ja-JP" altLang="en-US"/>
          </a:p>
        </p:txBody>
      </p:sp>
    </p:spTree>
    <p:extLst>
      <p:ext uri="{BB962C8B-B14F-4D97-AF65-F5344CB8AC3E}">
        <p14:creationId xmlns:p14="http://schemas.microsoft.com/office/powerpoint/2010/main" val="2310287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3D3B87-F618-425A-8405-B3684336047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143DD12-867B-439B-B07D-27F5277FC6A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208E566-D523-4F39-B103-6892DEEA34EC}"/>
              </a:ext>
            </a:extLst>
          </p:cNvPr>
          <p:cNvSpPr>
            <a:spLocks noGrp="1"/>
          </p:cNvSpPr>
          <p:nvPr>
            <p:ph type="dt" sz="half" idx="10"/>
          </p:nvPr>
        </p:nvSpPr>
        <p:spPr/>
        <p:txBody>
          <a:bodyPr/>
          <a:lstStyle/>
          <a:p>
            <a:fld id="{1ABA4FAF-0F62-47A8-841F-F223C64AAD5D}" type="datetimeFigureOut">
              <a:rPr kumimoji="1" lang="ja-JP" altLang="en-US" smtClean="0"/>
              <a:t>2022/3/20</a:t>
            </a:fld>
            <a:endParaRPr kumimoji="1" lang="ja-JP" altLang="en-US"/>
          </a:p>
        </p:txBody>
      </p:sp>
      <p:sp>
        <p:nvSpPr>
          <p:cNvPr id="5" name="フッター プレースホルダー 4">
            <a:extLst>
              <a:ext uri="{FF2B5EF4-FFF2-40B4-BE49-F238E27FC236}">
                <a16:creationId xmlns:a16="http://schemas.microsoft.com/office/drawing/2014/main" id="{8C4CF559-C454-4DF0-A07F-1BF9C633869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3BB352B-BD37-448A-A2D8-BC374167F4DF}"/>
              </a:ext>
            </a:extLst>
          </p:cNvPr>
          <p:cNvSpPr>
            <a:spLocks noGrp="1"/>
          </p:cNvSpPr>
          <p:nvPr>
            <p:ph type="sldNum" sz="quarter" idx="12"/>
          </p:nvPr>
        </p:nvSpPr>
        <p:spPr/>
        <p:txBody>
          <a:bodyPr/>
          <a:lstStyle/>
          <a:p>
            <a:fld id="{CAA3016F-3C10-40A1-B5A1-7A50BBD59D52}" type="slidenum">
              <a:rPr kumimoji="1" lang="ja-JP" altLang="en-US" smtClean="0"/>
              <a:t>‹#›</a:t>
            </a:fld>
            <a:endParaRPr kumimoji="1" lang="ja-JP" altLang="en-US"/>
          </a:p>
        </p:txBody>
      </p:sp>
    </p:spTree>
    <p:extLst>
      <p:ext uri="{BB962C8B-B14F-4D97-AF65-F5344CB8AC3E}">
        <p14:creationId xmlns:p14="http://schemas.microsoft.com/office/powerpoint/2010/main" val="1859193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3362D93-C95C-4F63-989D-1E8BB871A6A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F6B9F67-D207-4602-9A64-3A0F2913154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8BDB271-B375-4889-BE86-90E321C61E1B}"/>
              </a:ext>
            </a:extLst>
          </p:cNvPr>
          <p:cNvSpPr>
            <a:spLocks noGrp="1"/>
          </p:cNvSpPr>
          <p:nvPr>
            <p:ph type="dt" sz="half" idx="10"/>
          </p:nvPr>
        </p:nvSpPr>
        <p:spPr/>
        <p:txBody>
          <a:bodyPr/>
          <a:lstStyle/>
          <a:p>
            <a:fld id="{1ABA4FAF-0F62-47A8-841F-F223C64AAD5D}" type="datetimeFigureOut">
              <a:rPr kumimoji="1" lang="ja-JP" altLang="en-US" smtClean="0"/>
              <a:t>2022/3/20</a:t>
            </a:fld>
            <a:endParaRPr kumimoji="1" lang="ja-JP" altLang="en-US"/>
          </a:p>
        </p:txBody>
      </p:sp>
      <p:sp>
        <p:nvSpPr>
          <p:cNvPr id="5" name="フッター プレースホルダー 4">
            <a:extLst>
              <a:ext uri="{FF2B5EF4-FFF2-40B4-BE49-F238E27FC236}">
                <a16:creationId xmlns:a16="http://schemas.microsoft.com/office/drawing/2014/main" id="{71821F68-77EC-467A-9FD7-8144FC2EA95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A8D0AF2-1F5D-4CD1-8C66-3B9EFBD8BBA4}"/>
              </a:ext>
            </a:extLst>
          </p:cNvPr>
          <p:cNvSpPr>
            <a:spLocks noGrp="1"/>
          </p:cNvSpPr>
          <p:nvPr>
            <p:ph type="sldNum" sz="quarter" idx="12"/>
          </p:nvPr>
        </p:nvSpPr>
        <p:spPr/>
        <p:txBody>
          <a:bodyPr/>
          <a:lstStyle/>
          <a:p>
            <a:fld id="{CAA3016F-3C10-40A1-B5A1-7A50BBD59D52}" type="slidenum">
              <a:rPr kumimoji="1" lang="ja-JP" altLang="en-US" smtClean="0"/>
              <a:t>‹#›</a:t>
            </a:fld>
            <a:endParaRPr kumimoji="1" lang="ja-JP" altLang="en-US"/>
          </a:p>
        </p:txBody>
      </p:sp>
    </p:spTree>
    <p:extLst>
      <p:ext uri="{BB962C8B-B14F-4D97-AF65-F5344CB8AC3E}">
        <p14:creationId xmlns:p14="http://schemas.microsoft.com/office/powerpoint/2010/main" val="2936449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8011F0-9BEE-4DA6-AD36-44A85E0E6EB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CE8E818-ABCB-48CF-B2B8-00B2099F124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B2D2CA0-07AA-42C6-89CF-542652AA63C2}"/>
              </a:ext>
            </a:extLst>
          </p:cNvPr>
          <p:cNvSpPr>
            <a:spLocks noGrp="1"/>
          </p:cNvSpPr>
          <p:nvPr>
            <p:ph type="dt" sz="half" idx="10"/>
          </p:nvPr>
        </p:nvSpPr>
        <p:spPr/>
        <p:txBody>
          <a:bodyPr/>
          <a:lstStyle/>
          <a:p>
            <a:fld id="{1ABA4FAF-0F62-47A8-841F-F223C64AAD5D}" type="datetimeFigureOut">
              <a:rPr kumimoji="1" lang="ja-JP" altLang="en-US" smtClean="0"/>
              <a:t>2022/3/20</a:t>
            </a:fld>
            <a:endParaRPr kumimoji="1" lang="ja-JP" altLang="en-US"/>
          </a:p>
        </p:txBody>
      </p:sp>
      <p:sp>
        <p:nvSpPr>
          <p:cNvPr id="5" name="フッター プレースホルダー 4">
            <a:extLst>
              <a:ext uri="{FF2B5EF4-FFF2-40B4-BE49-F238E27FC236}">
                <a16:creationId xmlns:a16="http://schemas.microsoft.com/office/drawing/2014/main" id="{F9B91FC4-96C3-44F3-ABC3-2B11D3892A7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165A42F-1024-4D99-A27C-B0A047B2ED4B}"/>
              </a:ext>
            </a:extLst>
          </p:cNvPr>
          <p:cNvSpPr>
            <a:spLocks noGrp="1"/>
          </p:cNvSpPr>
          <p:nvPr>
            <p:ph type="sldNum" sz="quarter" idx="12"/>
          </p:nvPr>
        </p:nvSpPr>
        <p:spPr/>
        <p:txBody>
          <a:bodyPr/>
          <a:lstStyle/>
          <a:p>
            <a:fld id="{CAA3016F-3C10-40A1-B5A1-7A50BBD59D52}" type="slidenum">
              <a:rPr kumimoji="1" lang="ja-JP" altLang="en-US" smtClean="0"/>
              <a:t>‹#›</a:t>
            </a:fld>
            <a:endParaRPr kumimoji="1" lang="ja-JP" altLang="en-US"/>
          </a:p>
        </p:txBody>
      </p:sp>
    </p:spTree>
    <p:extLst>
      <p:ext uri="{BB962C8B-B14F-4D97-AF65-F5344CB8AC3E}">
        <p14:creationId xmlns:p14="http://schemas.microsoft.com/office/powerpoint/2010/main" val="128806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A9E37A-54E5-49BD-BB5D-26B7B3B07C3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CA4EC68-D9C7-45F9-973A-3EF81C9A5E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72D0153-F31C-4813-8997-31106CD2C9F9}"/>
              </a:ext>
            </a:extLst>
          </p:cNvPr>
          <p:cNvSpPr>
            <a:spLocks noGrp="1"/>
          </p:cNvSpPr>
          <p:nvPr>
            <p:ph type="dt" sz="half" idx="10"/>
          </p:nvPr>
        </p:nvSpPr>
        <p:spPr/>
        <p:txBody>
          <a:bodyPr/>
          <a:lstStyle/>
          <a:p>
            <a:fld id="{1ABA4FAF-0F62-47A8-841F-F223C64AAD5D}" type="datetimeFigureOut">
              <a:rPr kumimoji="1" lang="ja-JP" altLang="en-US" smtClean="0"/>
              <a:t>2022/3/20</a:t>
            </a:fld>
            <a:endParaRPr kumimoji="1" lang="ja-JP" altLang="en-US"/>
          </a:p>
        </p:txBody>
      </p:sp>
      <p:sp>
        <p:nvSpPr>
          <p:cNvPr id="5" name="フッター プレースホルダー 4">
            <a:extLst>
              <a:ext uri="{FF2B5EF4-FFF2-40B4-BE49-F238E27FC236}">
                <a16:creationId xmlns:a16="http://schemas.microsoft.com/office/drawing/2014/main" id="{68F45604-6198-4845-A2BB-579A5BF8639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7D2535A-6C27-40FF-B8A7-D0A9BBC2ACFD}"/>
              </a:ext>
            </a:extLst>
          </p:cNvPr>
          <p:cNvSpPr>
            <a:spLocks noGrp="1"/>
          </p:cNvSpPr>
          <p:nvPr>
            <p:ph type="sldNum" sz="quarter" idx="12"/>
          </p:nvPr>
        </p:nvSpPr>
        <p:spPr/>
        <p:txBody>
          <a:bodyPr/>
          <a:lstStyle/>
          <a:p>
            <a:fld id="{CAA3016F-3C10-40A1-B5A1-7A50BBD59D52}" type="slidenum">
              <a:rPr kumimoji="1" lang="ja-JP" altLang="en-US" smtClean="0"/>
              <a:t>‹#›</a:t>
            </a:fld>
            <a:endParaRPr kumimoji="1" lang="ja-JP" altLang="en-US"/>
          </a:p>
        </p:txBody>
      </p:sp>
    </p:spTree>
    <p:extLst>
      <p:ext uri="{BB962C8B-B14F-4D97-AF65-F5344CB8AC3E}">
        <p14:creationId xmlns:p14="http://schemas.microsoft.com/office/powerpoint/2010/main" val="132561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C4E329-B213-42DE-97E1-7989E7DE605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AE55118-EF10-43E7-8866-347FA7C7532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15A5C73-161B-4F6D-9D31-13102298508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DFE81DF-4A70-4A57-935E-8C80D30815EE}"/>
              </a:ext>
            </a:extLst>
          </p:cNvPr>
          <p:cNvSpPr>
            <a:spLocks noGrp="1"/>
          </p:cNvSpPr>
          <p:nvPr>
            <p:ph type="dt" sz="half" idx="10"/>
          </p:nvPr>
        </p:nvSpPr>
        <p:spPr/>
        <p:txBody>
          <a:bodyPr/>
          <a:lstStyle/>
          <a:p>
            <a:fld id="{1ABA4FAF-0F62-47A8-841F-F223C64AAD5D}" type="datetimeFigureOut">
              <a:rPr kumimoji="1" lang="ja-JP" altLang="en-US" smtClean="0"/>
              <a:t>2022/3/20</a:t>
            </a:fld>
            <a:endParaRPr kumimoji="1" lang="ja-JP" altLang="en-US"/>
          </a:p>
        </p:txBody>
      </p:sp>
      <p:sp>
        <p:nvSpPr>
          <p:cNvPr id="6" name="フッター プレースホルダー 5">
            <a:extLst>
              <a:ext uri="{FF2B5EF4-FFF2-40B4-BE49-F238E27FC236}">
                <a16:creationId xmlns:a16="http://schemas.microsoft.com/office/drawing/2014/main" id="{1FA42ECE-9007-429D-835D-4859CAC6098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2AAE1A8-A129-421A-8CED-789ABEB19D0C}"/>
              </a:ext>
            </a:extLst>
          </p:cNvPr>
          <p:cNvSpPr>
            <a:spLocks noGrp="1"/>
          </p:cNvSpPr>
          <p:nvPr>
            <p:ph type="sldNum" sz="quarter" idx="12"/>
          </p:nvPr>
        </p:nvSpPr>
        <p:spPr/>
        <p:txBody>
          <a:bodyPr/>
          <a:lstStyle/>
          <a:p>
            <a:fld id="{CAA3016F-3C10-40A1-B5A1-7A50BBD59D52}" type="slidenum">
              <a:rPr kumimoji="1" lang="ja-JP" altLang="en-US" smtClean="0"/>
              <a:t>‹#›</a:t>
            </a:fld>
            <a:endParaRPr kumimoji="1" lang="ja-JP" altLang="en-US"/>
          </a:p>
        </p:txBody>
      </p:sp>
    </p:spTree>
    <p:extLst>
      <p:ext uri="{BB962C8B-B14F-4D97-AF65-F5344CB8AC3E}">
        <p14:creationId xmlns:p14="http://schemas.microsoft.com/office/powerpoint/2010/main" val="664085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3FF5B9-F051-426B-8560-F3B6C5E593C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AFAE92B-42C6-492F-AA8F-70CF9D92FA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69D1748-C584-4376-B81F-E03A078214D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C193909-2B85-448F-9506-99B27B8A7D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CD6D6F5-C02A-4E58-A804-8EA4163C67E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A08BB6A-0C9D-4A86-913E-16CF88B39524}"/>
              </a:ext>
            </a:extLst>
          </p:cNvPr>
          <p:cNvSpPr>
            <a:spLocks noGrp="1"/>
          </p:cNvSpPr>
          <p:nvPr>
            <p:ph type="dt" sz="half" idx="10"/>
          </p:nvPr>
        </p:nvSpPr>
        <p:spPr/>
        <p:txBody>
          <a:bodyPr/>
          <a:lstStyle/>
          <a:p>
            <a:fld id="{1ABA4FAF-0F62-47A8-841F-F223C64AAD5D}" type="datetimeFigureOut">
              <a:rPr kumimoji="1" lang="ja-JP" altLang="en-US" smtClean="0"/>
              <a:t>2022/3/20</a:t>
            </a:fld>
            <a:endParaRPr kumimoji="1" lang="ja-JP" altLang="en-US"/>
          </a:p>
        </p:txBody>
      </p:sp>
      <p:sp>
        <p:nvSpPr>
          <p:cNvPr id="8" name="フッター プレースホルダー 7">
            <a:extLst>
              <a:ext uri="{FF2B5EF4-FFF2-40B4-BE49-F238E27FC236}">
                <a16:creationId xmlns:a16="http://schemas.microsoft.com/office/drawing/2014/main" id="{2A3AF68A-366D-4DCF-A275-EFCDA345914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0F721FB-B815-4DF3-8437-F8FEE2082FAB}"/>
              </a:ext>
            </a:extLst>
          </p:cNvPr>
          <p:cNvSpPr>
            <a:spLocks noGrp="1"/>
          </p:cNvSpPr>
          <p:nvPr>
            <p:ph type="sldNum" sz="quarter" idx="12"/>
          </p:nvPr>
        </p:nvSpPr>
        <p:spPr/>
        <p:txBody>
          <a:bodyPr/>
          <a:lstStyle/>
          <a:p>
            <a:fld id="{CAA3016F-3C10-40A1-B5A1-7A50BBD59D52}" type="slidenum">
              <a:rPr kumimoji="1" lang="ja-JP" altLang="en-US" smtClean="0"/>
              <a:t>‹#›</a:t>
            </a:fld>
            <a:endParaRPr kumimoji="1" lang="ja-JP" altLang="en-US"/>
          </a:p>
        </p:txBody>
      </p:sp>
    </p:spTree>
    <p:extLst>
      <p:ext uri="{BB962C8B-B14F-4D97-AF65-F5344CB8AC3E}">
        <p14:creationId xmlns:p14="http://schemas.microsoft.com/office/powerpoint/2010/main" val="2709247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A8DEB8-451C-4D10-A14D-B306E9A02CC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4F902EC-C435-43A7-969A-B340664C9529}"/>
              </a:ext>
            </a:extLst>
          </p:cNvPr>
          <p:cNvSpPr>
            <a:spLocks noGrp="1"/>
          </p:cNvSpPr>
          <p:nvPr>
            <p:ph type="dt" sz="half" idx="10"/>
          </p:nvPr>
        </p:nvSpPr>
        <p:spPr/>
        <p:txBody>
          <a:bodyPr/>
          <a:lstStyle/>
          <a:p>
            <a:fld id="{1ABA4FAF-0F62-47A8-841F-F223C64AAD5D}" type="datetimeFigureOut">
              <a:rPr kumimoji="1" lang="ja-JP" altLang="en-US" smtClean="0"/>
              <a:t>2022/3/20</a:t>
            </a:fld>
            <a:endParaRPr kumimoji="1" lang="ja-JP" altLang="en-US"/>
          </a:p>
        </p:txBody>
      </p:sp>
      <p:sp>
        <p:nvSpPr>
          <p:cNvPr id="4" name="フッター プレースホルダー 3">
            <a:extLst>
              <a:ext uri="{FF2B5EF4-FFF2-40B4-BE49-F238E27FC236}">
                <a16:creationId xmlns:a16="http://schemas.microsoft.com/office/drawing/2014/main" id="{7F5ABCAE-A016-4270-BE03-BD511C0E81D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940A794-C29A-4373-BD7B-327D54F06434}"/>
              </a:ext>
            </a:extLst>
          </p:cNvPr>
          <p:cNvSpPr>
            <a:spLocks noGrp="1"/>
          </p:cNvSpPr>
          <p:nvPr>
            <p:ph type="sldNum" sz="quarter" idx="12"/>
          </p:nvPr>
        </p:nvSpPr>
        <p:spPr/>
        <p:txBody>
          <a:bodyPr/>
          <a:lstStyle/>
          <a:p>
            <a:fld id="{CAA3016F-3C10-40A1-B5A1-7A50BBD59D52}" type="slidenum">
              <a:rPr kumimoji="1" lang="ja-JP" altLang="en-US" smtClean="0"/>
              <a:t>‹#›</a:t>
            </a:fld>
            <a:endParaRPr kumimoji="1" lang="ja-JP" altLang="en-US"/>
          </a:p>
        </p:txBody>
      </p:sp>
    </p:spTree>
    <p:extLst>
      <p:ext uri="{BB962C8B-B14F-4D97-AF65-F5344CB8AC3E}">
        <p14:creationId xmlns:p14="http://schemas.microsoft.com/office/powerpoint/2010/main" val="1475687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27FF0A9-4849-4A8F-A2B5-C10BE9B6E78D}"/>
              </a:ext>
            </a:extLst>
          </p:cNvPr>
          <p:cNvSpPr>
            <a:spLocks noGrp="1"/>
          </p:cNvSpPr>
          <p:nvPr>
            <p:ph type="dt" sz="half" idx="10"/>
          </p:nvPr>
        </p:nvSpPr>
        <p:spPr/>
        <p:txBody>
          <a:bodyPr/>
          <a:lstStyle/>
          <a:p>
            <a:fld id="{1ABA4FAF-0F62-47A8-841F-F223C64AAD5D}" type="datetimeFigureOut">
              <a:rPr kumimoji="1" lang="ja-JP" altLang="en-US" smtClean="0"/>
              <a:t>2022/3/20</a:t>
            </a:fld>
            <a:endParaRPr kumimoji="1" lang="ja-JP" altLang="en-US"/>
          </a:p>
        </p:txBody>
      </p:sp>
      <p:sp>
        <p:nvSpPr>
          <p:cNvPr id="3" name="フッター プレースホルダー 2">
            <a:extLst>
              <a:ext uri="{FF2B5EF4-FFF2-40B4-BE49-F238E27FC236}">
                <a16:creationId xmlns:a16="http://schemas.microsoft.com/office/drawing/2014/main" id="{E2B7B522-5F01-4B4C-B7A1-7913D83A045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DDF08D3-DC6C-4BF5-8FA4-FF61456D8105}"/>
              </a:ext>
            </a:extLst>
          </p:cNvPr>
          <p:cNvSpPr>
            <a:spLocks noGrp="1"/>
          </p:cNvSpPr>
          <p:nvPr>
            <p:ph type="sldNum" sz="quarter" idx="12"/>
          </p:nvPr>
        </p:nvSpPr>
        <p:spPr/>
        <p:txBody>
          <a:bodyPr/>
          <a:lstStyle/>
          <a:p>
            <a:fld id="{CAA3016F-3C10-40A1-B5A1-7A50BBD59D52}" type="slidenum">
              <a:rPr kumimoji="1" lang="ja-JP" altLang="en-US" smtClean="0"/>
              <a:t>‹#›</a:t>
            </a:fld>
            <a:endParaRPr kumimoji="1" lang="ja-JP" altLang="en-US"/>
          </a:p>
        </p:txBody>
      </p:sp>
    </p:spTree>
    <p:extLst>
      <p:ext uri="{BB962C8B-B14F-4D97-AF65-F5344CB8AC3E}">
        <p14:creationId xmlns:p14="http://schemas.microsoft.com/office/powerpoint/2010/main" val="291022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398721-816A-406D-ADDA-F7C8D0AF7FE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5E61DBF-DA75-45FE-85B2-A256B3EFAD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F923FCE-854E-4180-B5F6-97A0978EC3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88BCC64-8AD7-4175-87FF-16026A26E510}"/>
              </a:ext>
            </a:extLst>
          </p:cNvPr>
          <p:cNvSpPr>
            <a:spLocks noGrp="1"/>
          </p:cNvSpPr>
          <p:nvPr>
            <p:ph type="dt" sz="half" idx="10"/>
          </p:nvPr>
        </p:nvSpPr>
        <p:spPr/>
        <p:txBody>
          <a:bodyPr/>
          <a:lstStyle/>
          <a:p>
            <a:fld id="{1ABA4FAF-0F62-47A8-841F-F223C64AAD5D}" type="datetimeFigureOut">
              <a:rPr kumimoji="1" lang="ja-JP" altLang="en-US" smtClean="0"/>
              <a:t>2022/3/20</a:t>
            </a:fld>
            <a:endParaRPr kumimoji="1" lang="ja-JP" altLang="en-US"/>
          </a:p>
        </p:txBody>
      </p:sp>
      <p:sp>
        <p:nvSpPr>
          <p:cNvPr id="6" name="フッター プレースホルダー 5">
            <a:extLst>
              <a:ext uri="{FF2B5EF4-FFF2-40B4-BE49-F238E27FC236}">
                <a16:creationId xmlns:a16="http://schemas.microsoft.com/office/drawing/2014/main" id="{80DDA1EB-2FCE-4F72-AD1E-F31D8009B68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7171DF2-D0E2-4B77-B1BC-C25EEDE44852}"/>
              </a:ext>
            </a:extLst>
          </p:cNvPr>
          <p:cNvSpPr>
            <a:spLocks noGrp="1"/>
          </p:cNvSpPr>
          <p:nvPr>
            <p:ph type="sldNum" sz="quarter" idx="12"/>
          </p:nvPr>
        </p:nvSpPr>
        <p:spPr/>
        <p:txBody>
          <a:bodyPr/>
          <a:lstStyle/>
          <a:p>
            <a:fld id="{CAA3016F-3C10-40A1-B5A1-7A50BBD59D52}" type="slidenum">
              <a:rPr kumimoji="1" lang="ja-JP" altLang="en-US" smtClean="0"/>
              <a:t>‹#›</a:t>
            </a:fld>
            <a:endParaRPr kumimoji="1" lang="ja-JP" altLang="en-US"/>
          </a:p>
        </p:txBody>
      </p:sp>
    </p:spTree>
    <p:extLst>
      <p:ext uri="{BB962C8B-B14F-4D97-AF65-F5344CB8AC3E}">
        <p14:creationId xmlns:p14="http://schemas.microsoft.com/office/powerpoint/2010/main" val="1091795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DBC544-891F-480F-8BB0-E68E254F33D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FDFDED8-1BA3-4A8E-B3E4-7A4A1FF700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D158411-BB7B-4851-A99F-4245A44C45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772CBAF-C574-441F-B5B4-C1E72C2C3A14}"/>
              </a:ext>
            </a:extLst>
          </p:cNvPr>
          <p:cNvSpPr>
            <a:spLocks noGrp="1"/>
          </p:cNvSpPr>
          <p:nvPr>
            <p:ph type="dt" sz="half" idx="10"/>
          </p:nvPr>
        </p:nvSpPr>
        <p:spPr/>
        <p:txBody>
          <a:bodyPr/>
          <a:lstStyle/>
          <a:p>
            <a:fld id="{1ABA4FAF-0F62-47A8-841F-F223C64AAD5D}" type="datetimeFigureOut">
              <a:rPr kumimoji="1" lang="ja-JP" altLang="en-US" smtClean="0"/>
              <a:t>2022/3/20</a:t>
            </a:fld>
            <a:endParaRPr kumimoji="1" lang="ja-JP" altLang="en-US"/>
          </a:p>
        </p:txBody>
      </p:sp>
      <p:sp>
        <p:nvSpPr>
          <p:cNvPr id="6" name="フッター プレースホルダー 5">
            <a:extLst>
              <a:ext uri="{FF2B5EF4-FFF2-40B4-BE49-F238E27FC236}">
                <a16:creationId xmlns:a16="http://schemas.microsoft.com/office/drawing/2014/main" id="{F749E6BA-05EA-49FE-8FD2-68FD62E5B5B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8D824A3-0F65-4A17-BDAF-4F473AEB7B23}"/>
              </a:ext>
            </a:extLst>
          </p:cNvPr>
          <p:cNvSpPr>
            <a:spLocks noGrp="1"/>
          </p:cNvSpPr>
          <p:nvPr>
            <p:ph type="sldNum" sz="quarter" idx="12"/>
          </p:nvPr>
        </p:nvSpPr>
        <p:spPr/>
        <p:txBody>
          <a:bodyPr/>
          <a:lstStyle/>
          <a:p>
            <a:fld id="{CAA3016F-3C10-40A1-B5A1-7A50BBD59D52}" type="slidenum">
              <a:rPr kumimoji="1" lang="ja-JP" altLang="en-US" smtClean="0"/>
              <a:t>‹#›</a:t>
            </a:fld>
            <a:endParaRPr kumimoji="1" lang="ja-JP" altLang="en-US"/>
          </a:p>
        </p:txBody>
      </p:sp>
    </p:spTree>
    <p:extLst>
      <p:ext uri="{BB962C8B-B14F-4D97-AF65-F5344CB8AC3E}">
        <p14:creationId xmlns:p14="http://schemas.microsoft.com/office/powerpoint/2010/main" val="3848929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F4F543B-696F-438B-AA21-6313D2E435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91C7FCC-44E0-41F9-B120-E357AFF7D1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AAD2A54-6F6C-4C84-BA30-11380F0778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BA4FAF-0F62-47A8-841F-F223C64AAD5D}" type="datetimeFigureOut">
              <a:rPr kumimoji="1" lang="ja-JP" altLang="en-US" smtClean="0"/>
              <a:t>2022/3/20</a:t>
            </a:fld>
            <a:endParaRPr kumimoji="1" lang="ja-JP" altLang="en-US"/>
          </a:p>
        </p:txBody>
      </p:sp>
      <p:sp>
        <p:nvSpPr>
          <p:cNvPr id="5" name="フッター プレースホルダー 4">
            <a:extLst>
              <a:ext uri="{FF2B5EF4-FFF2-40B4-BE49-F238E27FC236}">
                <a16:creationId xmlns:a16="http://schemas.microsoft.com/office/drawing/2014/main" id="{5E1DB6EA-903C-4C5B-8AF2-08780CDEBF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3F648F01-FF41-4EA7-9CA0-55A2889299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A3016F-3C10-40A1-B5A1-7A50BBD59D52}" type="slidenum">
              <a:rPr kumimoji="1" lang="ja-JP" altLang="en-US" smtClean="0"/>
              <a:t>‹#›</a:t>
            </a:fld>
            <a:endParaRPr kumimoji="1" lang="ja-JP" altLang="en-US"/>
          </a:p>
        </p:txBody>
      </p:sp>
    </p:spTree>
    <p:extLst>
      <p:ext uri="{BB962C8B-B14F-4D97-AF65-F5344CB8AC3E}">
        <p14:creationId xmlns:p14="http://schemas.microsoft.com/office/powerpoint/2010/main" val="1325891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2F557A-39D6-4B0E-BDFA-5AEED64DA68A}"/>
              </a:ext>
            </a:extLst>
          </p:cNvPr>
          <p:cNvSpPr>
            <a:spLocks noGrp="1"/>
          </p:cNvSpPr>
          <p:nvPr>
            <p:ph type="ctrTitle"/>
          </p:nvPr>
        </p:nvSpPr>
        <p:spPr/>
        <p:txBody>
          <a:bodyPr>
            <a:normAutofit/>
          </a:bodyPr>
          <a:lstStyle/>
          <a:p>
            <a:r>
              <a:rPr kumimoji="1" lang="ja-JP" altLang="en-US" dirty="0"/>
              <a:t>人類学的知性による「戦争の文化」の克服</a:t>
            </a:r>
          </a:p>
        </p:txBody>
      </p:sp>
      <p:sp>
        <p:nvSpPr>
          <p:cNvPr id="3" name="字幕 2">
            <a:extLst>
              <a:ext uri="{FF2B5EF4-FFF2-40B4-BE49-F238E27FC236}">
                <a16:creationId xmlns:a16="http://schemas.microsoft.com/office/drawing/2014/main" id="{AE342D47-E9A1-495E-86DF-FD96CF366F0E}"/>
              </a:ext>
            </a:extLst>
          </p:cNvPr>
          <p:cNvSpPr>
            <a:spLocks noGrp="1"/>
          </p:cNvSpPr>
          <p:nvPr>
            <p:ph type="subTitle" idx="1"/>
          </p:nvPr>
        </p:nvSpPr>
        <p:spPr/>
        <p:txBody>
          <a:bodyPr/>
          <a:lstStyle/>
          <a:p>
            <a:r>
              <a:rPr kumimoji="1" lang="ja-JP" altLang="en-US" dirty="0"/>
              <a:t>文化知普及協会基礎講座第三講</a:t>
            </a:r>
            <a:endParaRPr kumimoji="1" lang="en-US" altLang="ja-JP" dirty="0"/>
          </a:p>
          <a:p>
            <a:r>
              <a:rPr lang="ja-JP" altLang="en-US" dirty="0"/>
              <a:t>境　毅（筆名榎原　均）</a:t>
            </a:r>
            <a:endParaRPr lang="en-US" altLang="ja-JP" dirty="0"/>
          </a:p>
          <a:p>
            <a:r>
              <a:rPr lang="en-US" altLang="ja-JP" dirty="0"/>
              <a:t>2022</a:t>
            </a:r>
            <a:r>
              <a:rPr lang="ja-JP" altLang="en-US" dirty="0"/>
              <a:t>年</a:t>
            </a:r>
            <a:r>
              <a:rPr lang="en-US" altLang="ja-JP" dirty="0"/>
              <a:t>3</a:t>
            </a:r>
            <a:r>
              <a:rPr lang="ja-JP" altLang="en-US" dirty="0"/>
              <a:t>月</a:t>
            </a:r>
            <a:r>
              <a:rPr lang="en-US" altLang="ja-JP" dirty="0"/>
              <a:t>21</a:t>
            </a:r>
            <a:r>
              <a:rPr lang="ja-JP" altLang="en-US" dirty="0"/>
              <a:t>日</a:t>
            </a:r>
            <a:r>
              <a:rPr lang="en-US" altLang="ja-JP" dirty="0"/>
              <a:t>14</a:t>
            </a:r>
            <a:r>
              <a:rPr lang="ja-JP" altLang="en-US" dirty="0"/>
              <a:t>時開始</a:t>
            </a:r>
            <a:endParaRPr kumimoji="1" lang="ja-JP" altLang="en-US" dirty="0"/>
          </a:p>
        </p:txBody>
      </p:sp>
    </p:spTree>
    <p:extLst>
      <p:ext uri="{BB962C8B-B14F-4D97-AF65-F5344CB8AC3E}">
        <p14:creationId xmlns:p14="http://schemas.microsoft.com/office/powerpoint/2010/main" val="1138234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5A70A8-932A-4145-9AFD-2DD646853C5E}"/>
              </a:ext>
            </a:extLst>
          </p:cNvPr>
          <p:cNvSpPr>
            <a:spLocks noGrp="1"/>
          </p:cNvSpPr>
          <p:nvPr>
            <p:ph type="title"/>
          </p:nvPr>
        </p:nvSpPr>
        <p:spPr>
          <a:xfrm>
            <a:off x="838200" y="365125"/>
            <a:ext cx="10515600" cy="45719"/>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D3B1D785-85C1-4E57-86EE-C9DFC9AA98D3}"/>
              </a:ext>
            </a:extLst>
          </p:cNvPr>
          <p:cNvSpPr>
            <a:spLocks noGrp="1"/>
          </p:cNvSpPr>
          <p:nvPr>
            <p:ph idx="1"/>
          </p:nvPr>
        </p:nvSpPr>
        <p:spPr>
          <a:xfrm>
            <a:off x="838200" y="410844"/>
            <a:ext cx="10515600" cy="5766119"/>
          </a:xfrm>
        </p:spPr>
        <p:txBody>
          <a:bodyPr>
            <a:normAutofit lnSpcReduction="10000"/>
          </a:bodyPr>
          <a:lstStyle/>
          <a:p>
            <a:r>
              <a:rPr lang="ja-JP" altLang="en-US" dirty="0"/>
              <a:t>目次　日本語版への序文　プロローグ</a:t>
            </a:r>
          </a:p>
          <a:p>
            <a:r>
              <a:rPr lang="ja-JP" altLang="en-US" dirty="0"/>
              <a:t>第</a:t>
            </a:r>
            <a:r>
              <a:rPr lang="en-US" altLang="ja-JP" dirty="0"/>
              <a:t>Ⅰ</a:t>
            </a:r>
            <a:r>
              <a:rPr lang="ja-JP" altLang="en-US" dirty="0"/>
              <a:t>部　開戦</a:t>
            </a:r>
          </a:p>
          <a:p>
            <a:r>
              <a:rPr lang="ja-JP" altLang="en-US" dirty="0"/>
              <a:t>第</a:t>
            </a:r>
            <a:r>
              <a:rPr lang="en-US" altLang="ja-JP" dirty="0"/>
              <a:t>1</a:t>
            </a:r>
            <a:r>
              <a:rPr lang="ja-JP" altLang="en-US" dirty="0"/>
              <a:t>章　屈辱　第</a:t>
            </a:r>
            <a:r>
              <a:rPr lang="en-US" altLang="ja-JP" dirty="0"/>
              <a:t>2</a:t>
            </a:r>
            <a:r>
              <a:rPr lang="ja-JP" altLang="en-US" dirty="0"/>
              <a:t>章　情報活動の失敗　第</a:t>
            </a:r>
            <a:r>
              <a:rPr lang="en-US" altLang="ja-JP" dirty="0"/>
              <a:t>3</a:t>
            </a:r>
            <a:r>
              <a:rPr lang="ja-JP" altLang="en-US" dirty="0"/>
              <a:t>章　想像力の欠如　第</a:t>
            </a:r>
            <a:r>
              <a:rPr lang="en-US" altLang="ja-JP" dirty="0"/>
              <a:t>4</a:t>
            </a:r>
            <a:r>
              <a:rPr lang="ja-JP" altLang="en-US" dirty="0"/>
              <a:t>章　無垢、邪悪、忘却　第</a:t>
            </a:r>
            <a:r>
              <a:rPr lang="en-US" altLang="ja-JP" dirty="0"/>
              <a:t>5</a:t>
            </a:r>
            <a:r>
              <a:rPr lang="ja-JP" altLang="en-US" dirty="0"/>
              <a:t>章　戦略的愚行　第</a:t>
            </a:r>
            <a:r>
              <a:rPr lang="en-US" altLang="ja-JP" dirty="0"/>
              <a:t>6</a:t>
            </a:r>
            <a:r>
              <a:rPr lang="ja-JP" altLang="en-US" dirty="0"/>
              <a:t>章　天の恵み</a:t>
            </a:r>
          </a:p>
          <a:p>
            <a:r>
              <a:rPr lang="ja-JP" altLang="en-US" dirty="0"/>
              <a:t>第</a:t>
            </a:r>
            <a:r>
              <a:rPr lang="en-US" altLang="ja-JP" dirty="0"/>
              <a:t>Ⅱ</a:t>
            </a:r>
            <a:r>
              <a:rPr lang="ja-JP" altLang="en-US" dirty="0"/>
              <a:t>部　テロ</a:t>
            </a:r>
          </a:p>
          <a:p>
            <a:r>
              <a:rPr lang="ja-JP" altLang="en-US" dirty="0"/>
              <a:t>第</a:t>
            </a:r>
            <a:r>
              <a:rPr lang="en-US" altLang="ja-JP" dirty="0"/>
              <a:t>7</a:t>
            </a:r>
            <a:r>
              <a:rPr lang="ja-JP" altLang="en-US" dirty="0"/>
              <a:t>章　「ヒロシマ」という暗号　第</a:t>
            </a:r>
            <a:r>
              <a:rPr lang="en-US" altLang="ja-JP" dirty="0"/>
              <a:t>8</a:t>
            </a:r>
            <a:r>
              <a:rPr lang="ja-JP" altLang="en-US" dirty="0"/>
              <a:t>章　テロ爆撃　第</a:t>
            </a:r>
            <a:r>
              <a:rPr lang="en-US" altLang="ja-JP" dirty="0"/>
              <a:t>9</a:t>
            </a:r>
            <a:r>
              <a:rPr lang="ja-JP" altLang="en-US" dirty="0"/>
              <a:t>章　原爆をめぐる葛藤　第</a:t>
            </a:r>
            <a:r>
              <a:rPr lang="en-US" altLang="ja-JP" dirty="0"/>
              <a:t>10</a:t>
            </a:r>
            <a:r>
              <a:rPr lang="ja-JP" altLang="en-US" dirty="0"/>
              <a:t>章　原爆投下の論理　第</a:t>
            </a:r>
            <a:r>
              <a:rPr lang="en-US" altLang="ja-JP" dirty="0"/>
              <a:t>11</a:t>
            </a:r>
            <a:r>
              <a:rPr lang="ja-JP" altLang="en-US" dirty="0"/>
              <a:t>章　原爆投下の心理　第</a:t>
            </a:r>
            <a:r>
              <a:rPr lang="en-US" altLang="ja-JP" dirty="0"/>
              <a:t>12</a:t>
            </a:r>
            <a:r>
              <a:rPr lang="ja-JP" altLang="en-US" dirty="0"/>
              <a:t>章　取り戻せない悪</a:t>
            </a:r>
          </a:p>
          <a:p>
            <a:r>
              <a:rPr lang="ja-JP" altLang="en-US" dirty="0"/>
              <a:t>第</a:t>
            </a:r>
            <a:r>
              <a:rPr lang="en-US" altLang="ja-JP" dirty="0"/>
              <a:t>Ⅲ</a:t>
            </a:r>
            <a:r>
              <a:rPr lang="ja-JP" altLang="en-US" dirty="0"/>
              <a:t>部　国家建設</a:t>
            </a:r>
          </a:p>
          <a:p>
            <a:r>
              <a:rPr lang="ja-JP" altLang="en-US" dirty="0"/>
              <a:t>第</a:t>
            </a:r>
            <a:r>
              <a:rPr lang="en-US" altLang="ja-JP" dirty="0"/>
              <a:t>13</a:t>
            </a:r>
            <a:r>
              <a:rPr lang="ja-JP" altLang="en-US" dirty="0"/>
              <a:t>章　日本占領とイラク占領　第</a:t>
            </a:r>
            <a:r>
              <a:rPr lang="en-US" altLang="ja-JP" dirty="0"/>
              <a:t>14</a:t>
            </a:r>
            <a:r>
              <a:rPr lang="ja-JP" altLang="en-US" dirty="0"/>
              <a:t>章　法、正義、犯罪　第</a:t>
            </a:r>
            <a:r>
              <a:rPr lang="en-US" altLang="ja-JP" dirty="0"/>
              <a:t>15</a:t>
            </a:r>
            <a:r>
              <a:rPr lang="ja-JP" altLang="en-US" dirty="0"/>
              <a:t>章　市場原理主義</a:t>
            </a:r>
          </a:p>
          <a:p>
            <a:r>
              <a:rPr lang="ja-JP" altLang="en-US" dirty="0"/>
              <a:t>エピローグ</a:t>
            </a:r>
          </a:p>
          <a:p>
            <a:endParaRPr kumimoji="1" lang="ja-JP" altLang="en-US" dirty="0"/>
          </a:p>
        </p:txBody>
      </p:sp>
    </p:spTree>
    <p:extLst>
      <p:ext uri="{BB962C8B-B14F-4D97-AF65-F5344CB8AC3E}">
        <p14:creationId xmlns:p14="http://schemas.microsoft.com/office/powerpoint/2010/main" val="2862415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82C412-836D-47A7-98BD-68D2028E2E93}"/>
              </a:ext>
            </a:extLst>
          </p:cNvPr>
          <p:cNvSpPr>
            <a:spLocks noGrp="1"/>
          </p:cNvSpPr>
          <p:nvPr>
            <p:ph type="title"/>
          </p:nvPr>
        </p:nvSpPr>
        <p:spPr>
          <a:xfrm>
            <a:off x="838200" y="365125"/>
            <a:ext cx="10515600" cy="803275"/>
          </a:xfrm>
        </p:spPr>
        <p:txBody>
          <a:bodyPr/>
          <a:lstStyle/>
          <a:p>
            <a:r>
              <a:rPr kumimoji="1" lang="ja-JP" altLang="en-US" dirty="0"/>
              <a:t>原爆投下の論理</a:t>
            </a:r>
          </a:p>
        </p:txBody>
      </p:sp>
      <p:sp>
        <p:nvSpPr>
          <p:cNvPr id="3" name="コンテンツ プレースホルダー 2">
            <a:extLst>
              <a:ext uri="{FF2B5EF4-FFF2-40B4-BE49-F238E27FC236}">
                <a16:creationId xmlns:a16="http://schemas.microsoft.com/office/drawing/2014/main" id="{A2517DC8-F826-4493-B466-8B785F09C28B}"/>
              </a:ext>
            </a:extLst>
          </p:cNvPr>
          <p:cNvSpPr>
            <a:spLocks noGrp="1"/>
          </p:cNvSpPr>
          <p:nvPr>
            <p:ph idx="1"/>
          </p:nvPr>
        </p:nvSpPr>
        <p:spPr>
          <a:xfrm>
            <a:off x="838200" y="1168400"/>
            <a:ext cx="10515600" cy="5008563"/>
          </a:xfrm>
        </p:spPr>
        <p:txBody>
          <a:bodyPr/>
          <a:lstStyle/>
          <a:p>
            <a:r>
              <a:rPr lang="ja-JP" altLang="en-US" dirty="0"/>
              <a:t>　「なぜ、われわれはこのように野獣的な暴力に頼り続けるのか。その理由を簡単に説明することはできない。だが、最初の核兵器が日本に使用されたときの力学を理解すれば、人を容赦なき暴力へと駆り立てる政治的、制度的、心理的な要因の相互作用を知る入り口にはなる。原爆使用の論拠</a:t>
            </a:r>
            <a:r>
              <a:rPr lang="en-US" altLang="ja-JP" dirty="0"/>
              <a:t>――</a:t>
            </a:r>
            <a:r>
              <a:rPr lang="ja-JP" altLang="en-US" dirty="0"/>
              <a:t>その当時だけの事情もあるが、本質的には日米戦争だけのものではない</a:t>
            </a:r>
            <a:r>
              <a:rPr lang="en-US" altLang="ja-JP" dirty="0"/>
              <a:t>――</a:t>
            </a:r>
            <a:r>
              <a:rPr lang="ja-JP" altLang="en-US" dirty="0"/>
              <a:t>は、次のように理解することができる。</a:t>
            </a:r>
            <a:endParaRPr lang="en-US" altLang="ja-JP" dirty="0"/>
          </a:p>
          <a:p>
            <a:r>
              <a:rPr lang="ja-JP" altLang="en-US" dirty="0"/>
              <a:t>（１）戦争を終結させアメリカ人の生命を救うこと。これは今でもよく挙げられる理由である。（２）敵を武力と権力で圧倒したいという強い衝動。これは第二次世界大戦では、英米が日本に対する無条件降伏要求を決して緩和しなかったことにも現れている。</a:t>
            </a:r>
            <a:endParaRPr kumimoji="1" lang="ja-JP" altLang="en-US" dirty="0"/>
          </a:p>
        </p:txBody>
      </p:sp>
    </p:spTree>
    <p:extLst>
      <p:ext uri="{BB962C8B-B14F-4D97-AF65-F5344CB8AC3E}">
        <p14:creationId xmlns:p14="http://schemas.microsoft.com/office/powerpoint/2010/main" val="682411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A60FCC-DDA5-4B22-958E-53DB00F68060}"/>
              </a:ext>
            </a:extLst>
          </p:cNvPr>
          <p:cNvSpPr>
            <a:spLocks noGrp="1"/>
          </p:cNvSpPr>
          <p:nvPr>
            <p:ph type="title"/>
          </p:nvPr>
        </p:nvSpPr>
        <p:spPr>
          <a:xfrm>
            <a:off x="838200" y="365126"/>
            <a:ext cx="10515600" cy="125942"/>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9C44B38A-EF88-429C-8659-95EFC7F007E6}"/>
              </a:ext>
            </a:extLst>
          </p:cNvPr>
          <p:cNvSpPr>
            <a:spLocks noGrp="1"/>
          </p:cNvSpPr>
          <p:nvPr>
            <p:ph idx="1"/>
          </p:nvPr>
        </p:nvSpPr>
        <p:spPr>
          <a:xfrm>
            <a:off x="838200" y="491068"/>
            <a:ext cx="10515600" cy="5685895"/>
          </a:xfrm>
        </p:spPr>
        <p:txBody>
          <a:bodyPr>
            <a:normAutofit fontScale="92500" lnSpcReduction="10000"/>
          </a:bodyPr>
          <a:lstStyle/>
          <a:p>
            <a:r>
              <a:rPr lang="ja-JP" altLang="en-US" dirty="0"/>
              <a:t>（３）冷戦初期の力対力のグローバルな政治状況。ソ連を威嚇する</a:t>
            </a:r>
            <a:r>
              <a:rPr lang="en-US" altLang="ja-JP" dirty="0"/>
              <a:t>『</a:t>
            </a:r>
            <a:r>
              <a:rPr lang="ja-JP" altLang="en-US" dirty="0"/>
              <a:t>切り札</a:t>
            </a:r>
            <a:r>
              <a:rPr lang="en-US" altLang="ja-JP" dirty="0"/>
              <a:t>』</a:t>
            </a:r>
            <a:r>
              <a:rPr lang="ja-JP" altLang="en-US" dirty="0"/>
              <a:t>（スティムソン陸軍長官）としての原子爆弾。（４）国内政治への配慮。ルーズベルトが戦中に急死し、あとをついだトルーマン大統領と民主党が、無駄なプロジェクトに税金を費やしたのではないかという共和党側からの批判をかわし、戦後の軍事計画への支持を獲得するためにも、原爆投下は必要と考えられた。（５）科学がもつ</a:t>
            </a:r>
            <a:r>
              <a:rPr lang="en-US" altLang="ja-JP" dirty="0"/>
              <a:t>『</a:t>
            </a:r>
            <a:r>
              <a:rPr lang="ja-JP" altLang="en-US" dirty="0"/>
              <a:t>甘美さ</a:t>
            </a:r>
            <a:r>
              <a:rPr lang="en-US" altLang="ja-JP" dirty="0"/>
              <a:t>』</a:t>
            </a:r>
            <a:r>
              <a:rPr lang="ja-JP" altLang="en-US" dirty="0"/>
              <a:t>と、それを実際に活用してみたいという抗いがたい力。（６）巨大な戦争マシンに組み込まれた科学者・技術者が取りやすい行動傾向。（５）と（６）が結びついて、新兵器の開発と使用に向けた強い衝動が生み出された。（７）無制限の暴力がもたらす興奮と陶酔。これは昔から見られるものであるが、大規模破壊が可能になった現代では、とりわけ魅力的に感じられる。（８）復讐心。真珠湾攻撃や日本軍の残虐行為への仕返しとして、日本の住民全体が復讐の対象とされた。（９）</a:t>
            </a:r>
            <a:r>
              <a:rPr lang="en-US" altLang="ja-JP" dirty="0"/>
              <a:t>『</a:t>
            </a:r>
            <a:r>
              <a:rPr lang="ja-JP" altLang="en-US" dirty="0"/>
              <a:t>理想のための殲滅</a:t>
            </a:r>
            <a:r>
              <a:rPr lang="en-US" altLang="ja-JP" dirty="0"/>
              <a:t>』</a:t>
            </a:r>
            <a:r>
              <a:rPr lang="ja-JP" altLang="en-US" dirty="0" err="1"/>
              <a:t>。</a:t>
            </a:r>
            <a:r>
              <a:rPr lang="ja-JP" altLang="en-US" dirty="0"/>
              <a:t>これは、原子爆弾の破壊力を本物の人間を標的にして実証することが、将来のあらゆる戦争の防止にとって不可欠だという考えかたである。」（下、</a:t>
            </a:r>
            <a:r>
              <a:rPr lang="en-US" altLang="ja-JP" dirty="0"/>
              <a:t>3</a:t>
            </a:r>
            <a:r>
              <a:rPr lang="ja-JP" altLang="en-US" dirty="0"/>
              <a:t>～</a:t>
            </a:r>
            <a:r>
              <a:rPr lang="en-US" altLang="ja-JP" dirty="0"/>
              <a:t>4</a:t>
            </a:r>
            <a:r>
              <a:rPr lang="ja-JP" altLang="en-US" dirty="0"/>
              <a:t>頁）</a:t>
            </a:r>
            <a:endParaRPr kumimoji="1" lang="ja-JP" altLang="en-US" dirty="0"/>
          </a:p>
        </p:txBody>
      </p:sp>
    </p:spTree>
    <p:extLst>
      <p:ext uri="{BB962C8B-B14F-4D97-AF65-F5344CB8AC3E}">
        <p14:creationId xmlns:p14="http://schemas.microsoft.com/office/powerpoint/2010/main" val="346176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D7D552-D183-44D0-BE85-D241686D0FF6}"/>
              </a:ext>
            </a:extLst>
          </p:cNvPr>
          <p:cNvSpPr>
            <a:spLocks noGrp="1"/>
          </p:cNvSpPr>
          <p:nvPr>
            <p:ph type="title"/>
          </p:nvPr>
        </p:nvSpPr>
        <p:spPr>
          <a:xfrm>
            <a:off x="838200" y="365125"/>
            <a:ext cx="10515600" cy="92075"/>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C5B09126-879F-4D0D-AA26-6413FAA1474A}"/>
              </a:ext>
            </a:extLst>
          </p:cNvPr>
          <p:cNvSpPr>
            <a:spLocks noGrp="1"/>
          </p:cNvSpPr>
          <p:nvPr>
            <p:ph idx="1"/>
          </p:nvPr>
        </p:nvSpPr>
        <p:spPr>
          <a:xfrm>
            <a:off x="838200" y="457200"/>
            <a:ext cx="10515600" cy="5719763"/>
          </a:xfrm>
        </p:spPr>
        <p:txBody>
          <a:bodyPr>
            <a:normAutofit lnSpcReduction="10000"/>
          </a:bodyPr>
          <a:lstStyle/>
          <a:p>
            <a:r>
              <a:rPr lang="ja-JP" altLang="en-US" dirty="0"/>
              <a:t>「原子爆弾の開発・使用の過程には、独自の生理的文脈のようなものがあった。それは妄想に近いもので、人間がこの世の破壊者かつ創造者たる神になったかのような気分になれる、濃密で忘れがたい瞬間の感覚である。」（</a:t>
            </a:r>
            <a:r>
              <a:rPr lang="en-US" altLang="ja-JP" dirty="0"/>
              <a:t>4</a:t>
            </a:r>
            <a:r>
              <a:rPr lang="ja-JP" altLang="en-US" dirty="0"/>
              <a:t>頁）</a:t>
            </a:r>
          </a:p>
          <a:p>
            <a:r>
              <a:rPr lang="ja-JP" altLang="en-US" dirty="0"/>
              <a:t>　「ルーズベルトとトルーマンの下で大統領付参謀長を務めたウィリアム・リーヒ提督は、</a:t>
            </a:r>
            <a:r>
              <a:rPr lang="en-US" altLang="ja-JP" dirty="0"/>
              <a:t>1950</a:t>
            </a:r>
            <a:r>
              <a:rPr lang="ja-JP" altLang="en-US" dirty="0"/>
              <a:t>年に刊行した回顧録で、次のように書いている。</a:t>
            </a:r>
            <a:r>
              <a:rPr lang="en-US" altLang="ja-JP" dirty="0"/>
              <a:t>『</a:t>
            </a:r>
            <a:r>
              <a:rPr lang="ja-JP" altLang="en-US" dirty="0"/>
              <a:t>将来の戦争の被害は、考える</a:t>
            </a:r>
            <a:r>
              <a:rPr lang="ja-JP" altLang="en-US" dirty="0" err="1"/>
              <a:t>だに</a:t>
            </a:r>
            <a:r>
              <a:rPr lang="ja-JP" altLang="en-US" dirty="0"/>
              <a:t>恐ろしい。原爆を最初に使用したことによって、われわれは中世暗黒時代の野蛮人の論理基準を選んだことになる。私は、あのようなやり方で戦争をせよと教えられたことはないし、女性や子どもを殺すことで戦争に勝つなどというのは、あってはならないことだ。</a:t>
            </a:r>
            <a:r>
              <a:rPr lang="en-US" altLang="ja-JP" dirty="0"/>
              <a:t>』</a:t>
            </a:r>
            <a:r>
              <a:rPr lang="ja-JP" altLang="en-US" dirty="0"/>
              <a:t>マンハッタン計画に参加した物理学者</a:t>
            </a:r>
            <a:r>
              <a:rPr lang="en-US" altLang="ja-JP" dirty="0"/>
              <a:t>I</a:t>
            </a:r>
            <a:r>
              <a:rPr lang="ja-JP" altLang="en-US" dirty="0"/>
              <a:t>・</a:t>
            </a:r>
            <a:r>
              <a:rPr lang="en-US" altLang="ja-JP" dirty="0"/>
              <a:t>I</a:t>
            </a:r>
            <a:r>
              <a:rPr lang="ja-JP" altLang="en-US" dirty="0"/>
              <a:t>・ラビは、ニューメキシコでのトリニティ実験について、聖書的な言葉でこう述べた。</a:t>
            </a:r>
            <a:r>
              <a:rPr lang="en-US" altLang="ja-JP" dirty="0"/>
              <a:t>『</a:t>
            </a:r>
            <a:r>
              <a:rPr lang="ja-JP" altLang="en-US" dirty="0"/>
              <a:t>突如として、最後の審判が明日やってくるかもしれなくなった。そして、今日までその状態が続いている。</a:t>
            </a:r>
            <a:r>
              <a:rPr lang="en-US" altLang="ja-JP" dirty="0"/>
              <a:t>』</a:t>
            </a:r>
            <a:r>
              <a:rPr lang="ja-JP" altLang="en-US" dirty="0"/>
              <a:t>」（</a:t>
            </a:r>
            <a:r>
              <a:rPr lang="en-US" altLang="ja-JP" dirty="0"/>
              <a:t>5</a:t>
            </a:r>
            <a:r>
              <a:rPr lang="ja-JP" altLang="en-US" dirty="0"/>
              <a:t>頁）</a:t>
            </a:r>
          </a:p>
          <a:p>
            <a:endParaRPr kumimoji="1" lang="ja-JP" altLang="en-US" dirty="0"/>
          </a:p>
        </p:txBody>
      </p:sp>
    </p:spTree>
    <p:extLst>
      <p:ext uri="{BB962C8B-B14F-4D97-AF65-F5344CB8AC3E}">
        <p14:creationId xmlns:p14="http://schemas.microsoft.com/office/powerpoint/2010/main" val="2519486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D37FB8-5005-41E8-A226-560F4857673D}"/>
              </a:ext>
            </a:extLst>
          </p:cNvPr>
          <p:cNvSpPr>
            <a:spLocks noGrp="1"/>
          </p:cNvSpPr>
          <p:nvPr>
            <p:ph type="title"/>
          </p:nvPr>
        </p:nvSpPr>
        <p:spPr>
          <a:xfrm>
            <a:off x="838200" y="365125"/>
            <a:ext cx="10515600" cy="752475"/>
          </a:xfrm>
        </p:spPr>
        <p:txBody>
          <a:bodyPr/>
          <a:lstStyle/>
          <a:p>
            <a:r>
              <a:rPr kumimoji="1" lang="ja-JP" altLang="en-US" dirty="0"/>
              <a:t>原爆投下についての反省</a:t>
            </a:r>
          </a:p>
        </p:txBody>
      </p:sp>
      <p:sp>
        <p:nvSpPr>
          <p:cNvPr id="3" name="コンテンツ プレースホルダー 2">
            <a:extLst>
              <a:ext uri="{FF2B5EF4-FFF2-40B4-BE49-F238E27FC236}">
                <a16:creationId xmlns:a16="http://schemas.microsoft.com/office/drawing/2014/main" id="{052376DF-FF40-4A94-A1C0-BAF5E1E4E617}"/>
              </a:ext>
            </a:extLst>
          </p:cNvPr>
          <p:cNvSpPr>
            <a:spLocks noGrp="1"/>
          </p:cNvSpPr>
          <p:nvPr>
            <p:ph idx="1"/>
          </p:nvPr>
        </p:nvSpPr>
        <p:spPr>
          <a:xfrm>
            <a:off x="838200" y="1117600"/>
            <a:ext cx="10515600" cy="5059363"/>
          </a:xfrm>
        </p:spPr>
        <p:txBody>
          <a:bodyPr/>
          <a:lstStyle/>
          <a:p>
            <a:r>
              <a:rPr lang="ja-JP" altLang="en-US" dirty="0"/>
              <a:t>原爆使用を急いだのはなぜか。</a:t>
            </a:r>
          </a:p>
          <a:p>
            <a:r>
              <a:rPr lang="ja-JP" altLang="en-US" dirty="0"/>
              <a:t>　圧倒的な力に頼ればうまくいく</a:t>
            </a:r>
          </a:p>
          <a:p>
            <a:r>
              <a:rPr lang="ja-JP" altLang="en-US" dirty="0"/>
              <a:t>　ソ連の参戦</a:t>
            </a:r>
          </a:p>
          <a:p>
            <a:r>
              <a:rPr lang="ja-JP" altLang="en-US" dirty="0"/>
              <a:t>　日本の降伏の条件を無条件から緩和する案</a:t>
            </a:r>
          </a:p>
          <a:p>
            <a:r>
              <a:rPr lang="ja-JP" altLang="en-US" dirty="0"/>
              <a:t>　原爆投下は本当に必要だったのかを考え直すきっかけとしてのジョン・スウォープの写真で表現された「廃墟のような都市」。</a:t>
            </a:r>
          </a:p>
          <a:p>
            <a:r>
              <a:rPr lang="ja-JP" altLang="en-US" dirty="0"/>
              <a:t>　「オッペンハイマーも、</a:t>
            </a:r>
            <a:r>
              <a:rPr lang="en-US" altLang="ja-JP" dirty="0"/>
              <a:t>『</a:t>
            </a:r>
            <a:r>
              <a:rPr lang="ja-JP" altLang="en-US" dirty="0"/>
              <a:t>世界で最も文明的で人道的な国であると思いたい</a:t>
            </a:r>
            <a:r>
              <a:rPr lang="en-US" altLang="ja-JP" dirty="0"/>
              <a:t>』</a:t>
            </a:r>
            <a:r>
              <a:rPr lang="ja-JP" altLang="en-US" dirty="0"/>
              <a:t>アメリカとイギリスが、どうして</a:t>
            </a:r>
            <a:r>
              <a:rPr lang="en-US" altLang="ja-JP" dirty="0"/>
              <a:t>『</a:t>
            </a:r>
            <a:r>
              <a:rPr lang="ja-JP" altLang="en-US" dirty="0"/>
              <a:t>実質的にはすでに敗北していた敵に原子爆弾を使用した</a:t>
            </a:r>
            <a:r>
              <a:rPr lang="en-US" altLang="ja-JP" dirty="0"/>
              <a:t>』</a:t>
            </a:r>
            <a:r>
              <a:rPr lang="ja-JP" altLang="en-US" dirty="0"/>
              <a:t>のかと、戦後には人前で語るようになった。」（</a:t>
            </a:r>
            <a:r>
              <a:rPr lang="en-US" altLang="ja-JP" dirty="0"/>
              <a:t>9</a:t>
            </a:r>
            <a:r>
              <a:rPr lang="ja-JP" altLang="en-US" dirty="0"/>
              <a:t>頁）</a:t>
            </a:r>
          </a:p>
          <a:p>
            <a:endParaRPr kumimoji="1" lang="ja-JP" altLang="en-US" dirty="0"/>
          </a:p>
        </p:txBody>
      </p:sp>
    </p:spTree>
    <p:extLst>
      <p:ext uri="{BB962C8B-B14F-4D97-AF65-F5344CB8AC3E}">
        <p14:creationId xmlns:p14="http://schemas.microsoft.com/office/powerpoint/2010/main" val="545083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3EA7AA-860C-4462-8A56-4DEEADD324E0}"/>
              </a:ext>
            </a:extLst>
          </p:cNvPr>
          <p:cNvSpPr>
            <a:spLocks noGrp="1"/>
          </p:cNvSpPr>
          <p:nvPr>
            <p:ph type="title"/>
          </p:nvPr>
        </p:nvSpPr>
        <p:spPr>
          <a:xfrm>
            <a:off x="838200" y="365126"/>
            <a:ext cx="10515600" cy="58208"/>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76FDF10B-0D82-4F64-9ABF-DC926108481E}"/>
              </a:ext>
            </a:extLst>
          </p:cNvPr>
          <p:cNvSpPr>
            <a:spLocks noGrp="1"/>
          </p:cNvSpPr>
          <p:nvPr>
            <p:ph idx="1"/>
          </p:nvPr>
        </p:nvSpPr>
        <p:spPr>
          <a:xfrm>
            <a:off x="838200" y="481542"/>
            <a:ext cx="10515600" cy="5695421"/>
          </a:xfrm>
        </p:spPr>
        <p:txBody>
          <a:bodyPr>
            <a:normAutofit fontScale="92500" lnSpcReduction="20000"/>
          </a:bodyPr>
          <a:lstStyle/>
          <a:p>
            <a:r>
              <a:rPr lang="ja-JP" altLang="en-US" dirty="0"/>
              <a:t>　科学者たちの懸念</a:t>
            </a:r>
          </a:p>
          <a:p>
            <a:r>
              <a:rPr lang="ja-JP" altLang="en-US" dirty="0"/>
              <a:t>　「かなりの科学者たちが、自分たちが完成させたものが使われたことに心を痛めたし、原爆投下以前にも、内輪だけであるが、はっきりと懸念を述べていたという事実である。」（</a:t>
            </a:r>
            <a:r>
              <a:rPr lang="en-US" altLang="ja-JP" dirty="0"/>
              <a:t>10</a:t>
            </a:r>
            <a:r>
              <a:rPr lang="ja-JP" altLang="en-US" dirty="0"/>
              <a:t>頁）</a:t>
            </a:r>
          </a:p>
          <a:p>
            <a:r>
              <a:rPr lang="ja-JP" altLang="en-US" dirty="0"/>
              <a:t>　「</a:t>
            </a:r>
            <a:r>
              <a:rPr lang="en-US" altLang="ja-JP" dirty="0"/>
              <a:t>1944</a:t>
            </a:r>
            <a:r>
              <a:rPr lang="ja-JP" altLang="en-US" dirty="0"/>
              <a:t>年</a:t>
            </a:r>
            <a:r>
              <a:rPr lang="en-US" altLang="ja-JP" dirty="0"/>
              <a:t>11</a:t>
            </a:r>
            <a:r>
              <a:rPr lang="ja-JP" altLang="en-US" dirty="0"/>
              <a:t>月の長文の報告書（通称「ジェフリーズ報告」）は、原子力分野におけるアメリカの優位と民間の科学者・民間企業と政府の活発な協力関係の継続を提唱する一方で、もし国際協力が進展せず、</a:t>
            </a:r>
            <a:r>
              <a:rPr lang="en-US" altLang="ja-JP" dirty="0"/>
              <a:t>『</a:t>
            </a:r>
            <a:r>
              <a:rPr lang="ja-JP" altLang="en-US" dirty="0"/>
              <a:t>核戦争の手段を有効に管理しうる警察力を持つ国際管理機関</a:t>
            </a:r>
            <a:r>
              <a:rPr lang="en-US" altLang="ja-JP" dirty="0"/>
              <a:t>』</a:t>
            </a:r>
            <a:r>
              <a:rPr lang="ja-JP" altLang="en-US" dirty="0"/>
              <a:t>が創設されなければ、新兵器は</a:t>
            </a:r>
            <a:r>
              <a:rPr lang="en-US" altLang="ja-JP" dirty="0"/>
              <a:t>『</a:t>
            </a:r>
            <a:r>
              <a:rPr lang="ja-JP" altLang="en-US" dirty="0"/>
              <a:t>文明の破壊者</a:t>
            </a:r>
            <a:r>
              <a:rPr lang="en-US" altLang="ja-JP" dirty="0"/>
              <a:t>』</a:t>
            </a:r>
            <a:r>
              <a:rPr lang="ja-JP" altLang="en-US" dirty="0"/>
              <a:t>となると述べている。」（</a:t>
            </a:r>
            <a:r>
              <a:rPr lang="en-US" altLang="ja-JP" dirty="0"/>
              <a:t>11</a:t>
            </a:r>
            <a:r>
              <a:rPr lang="ja-JP" altLang="en-US" dirty="0"/>
              <a:t>頁）</a:t>
            </a:r>
          </a:p>
          <a:p>
            <a:r>
              <a:rPr lang="ja-JP" altLang="en-US" dirty="0"/>
              <a:t>　この報告から</a:t>
            </a:r>
            <a:r>
              <a:rPr lang="en-US" altLang="ja-JP" dirty="0"/>
              <a:t>7</a:t>
            </a:r>
            <a:r>
              <a:rPr lang="ja-JP" altLang="en-US" dirty="0"/>
              <a:t>か月後の「フランク報告」も同様の内容。あと、実験を公開で行うことも提案。</a:t>
            </a:r>
          </a:p>
          <a:p>
            <a:r>
              <a:rPr lang="ja-JP" altLang="en-US" dirty="0"/>
              <a:t>　これ以外にも、物理学者レオ・シラードが起草したトルーマン大統領あて嘆願書、</a:t>
            </a:r>
            <a:r>
              <a:rPr lang="en-US" altLang="ja-JP" dirty="0"/>
              <a:t>69</a:t>
            </a:r>
            <a:r>
              <a:rPr lang="ja-JP" altLang="en-US" dirty="0"/>
              <a:t>名の科学者が署名。</a:t>
            </a:r>
          </a:p>
          <a:p>
            <a:r>
              <a:rPr lang="ja-JP" altLang="en-US" dirty="0"/>
              <a:t>　</a:t>
            </a:r>
            <a:r>
              <a:rPr lang="en-US" altLang="ja-JP" dirty="0"/>
              <a:t>1945</a:t>
            </a:r>
            <a:r>
              <a:rPr lang="ja-JP" altLang="en-US" dirty="0"/>
              <a:t>年</a:t>
            </a:r>
            <a:r>
              <a:rPr lang="en-US" altLang="ja-JP" dirty="0"/>
              <a:t>7</a:t>
            </a:r>
            <a:r>
              <a:rPr lang="ja-JP" altLang="en-US" dirty="0"/>
              <a:t>月</a:t>
            </a:r>
            <a:r>
              <a:rPr lang="en-US" altLang="ja-JP" dirty="0"/>
              <a:t>12</a:t>
            </a:r>
            <a:r>
              <a:rPr lang="ja-JP" altLang="en-US" dirty="0"/>
              <a:t>日、シカゴ科学者</a:t>
            </a:r>
            <a:r>
              <a:rPr lang="en-US" altLang="ja-JP" dirty="0"/>
              <a:t>150</a:t>
            </a:r>
            <a:r>
              <a:rPr lang="ja-JP" altLang="en-US" dirty="0"/>
              <a:t>人へのアンケート調査。日本への原爆投下に賛成したのは、</a:t>
            </a:r>
            <a:r>
              <a:rPr lang="en-US" altLang="ja-JP" dirty="0"/>
              <a:t>15</a:t>
            </a:r>
            <a:r>
              <a:rPr lang="ja-JP" altLang="en-US" dirty="0"/>
              <a:t>％。</a:t>
            </a:r>
          </a:p>
          <a:p>
            <a:endParaRPr kumimoji="1" lang="ja-JP" altLang="en-US" dirty="0"/>
          </a:p>
        </p:txBody>
      </p:sp>
    </p:spTree>
    <p:extLst>
      <p:ext uri="{BB962C8B-B14F-4D97-AF65-F5344CB8AC3E}">
        <p14:creationId xmlns:p14="http://schemas.microsoft.com/office/powerpoint/2010/main" val="1175527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5C2083-8E28-43FB-8402-671E7537096E}"/>
              </a:ext>
            </a:extLst>
          </p:cNvPr>
          <p:cNvSpPr>
            <a:spLocks noGrp="1"/>
          </p:cNvSpPr>
          <p:nvPr>
            <p:ph type="title"/>
          </p:nvPr>
        </p:nvSpPr>
        <p:spPr>
          <a:xfrm>
            <a:off x="838200" y="365126"/>
            <a:ext cx="10515600" cy="58207"/>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501F1511-50D8-47D0-AD00-97A22778E140}"/>
              </a:ext>
            </a:extLst>
          </p:cNvPr>
          <p:cNvSpPr>
            <a:spLocks noGrp="1"/>
          </p:cNvSpPr>
          <p:nvPr>
            <p:ph idx="1"/>
          </p:nvPr>
        </p:nvSpPr>
        <p:spPr>
          <a:xfrm>
            <a:off x="838200" y="423333"/>
            <a:ext cx="10515600" cy="5753630"/>
          </a:xfrm>
        </p:spPr>
        <p:txBody>
          <a:bodyPr>
            <a:normAutofit fontScale="92500" lnSpcReduction="10000"/>
          </a:bodyPr>
          <a:lstStyle/>
          <a:p>
            <a:r>
              <a:rPr lang="ja-JP" altLang="en-US" dirty="0"/>
              <a:t>　「数十年後、物理学者のビクター・ワィスコップ</a:t>
            </a:r>
            <a:r>
              <a:rPr lang="en-US" altLang="ja-JP" dirty="0"/>
              <a:t>〔</a:t>
            </a:r>
            <a:r>
              <a:rPr lang="ja-JP" altLang="en-US" dirty="0"/>
              <a:t>ロスアルモスの原爆開発者の一人</a:t>
            </a:r>
            <a:r>
              <a:rPr lang="en-US" altLang="ja-JP" dirty="0"/>
              <a:t>〕</a:t>
            </a:r>
            <a:r>
              <a:rPr lang="ja-JP" altLang="en-US" dirty="0"/>
              <a:t>は、マンハッタン計画に参加した経験を振り返って、</a:t>
            </a:r>
            <a:r>
              <a:rPr lang="en-US" altLang="ja-JP" dirty="0"/>
              <a:t>『</a:t>
            </a:r>
            <a:r>
              <a:rPr lang="ja-JP" altLang="en-US" dirty="0"/>
              <a:t>辞職を考えた人はほとんどいなかったと言わざるを得ないことを、私は恥じる</a:t>
            </a:r>
            <a:r>
              <a:rPr lang="en-US" altLang="ja-JP" dirty="0"/>
              <a:t>』</a:t>
            </a:r>
            <a:r>
              <a:rPr lang="ja-JP" altLang="en-US" dirty="0"/>
              <a:t>と告白している。彼が知る範囲では、辞職した科学者は二人だけであった。ワィスコップは、それはなぜかと問い、次のように説明している。</a:t>
            </a:r>
            <a:r>
              <a:rPr lang="en-US" altLang="ja-JP" dirty="0"/>
              <a:t>『</a:t>
            </a:r>
            <a:r>
              <a:rPr lang="ja-JP" altLang="en-US" dirty="0"/>
              <a:t>仕事が魅力的だった。当時は、辞職など考えられなかった。・・・それは＜科学技術として甘美＞であった</a:t>
            </a:r>
            <a:r>
              <a:rPr lang="en-US" altLang="ja-JP" dirty="0"/>
              <a:t>』</a:t>
            </a:r>
            <a:r>
              <a:rPr lang="ja-JP" altLang="en-US" dirty="0" err="1"/>
              <a:t>。</a:t>
            </a:r>
            <a:r>
              <a:rPr lang="ja-JP" altLang="en-US" dirty="0"/>
              <a:t>彼によれば、</a:t>
            </a:r>
            <a:r>
              <a:rPr lang="en-US" altLang="ja-JP" dirty="0"/>
              <a:t>1945</a:t>
            </a:r>
            <a:r>
              <a:rPr lang="ja-JP" altLang="en-US" dirty="0"/>
              <a:t>年夏の時点で、四つの選択肢があった。一つ目は、新兵器を使用しないことであるが、これは問題外であった。</a:t>
            </a:r>
            <a:r>
              <a:rPr lang="en-US" altLang="ja-JP" dirty="0"/>
              <a:t>『</a:t>
            </a:r>
            <a:r>
              <a:rPr lang="ja-JP" altLang="en-US" dirty="0"/>
              <a:t>最強の兵器があるのに、軍部がこれを使用しないことは戦時においては考えられないこと</a:t>
            </a:r>
            <a:r>
              <a:rPr lang="en-US" altLang="ja-JP" dirty="0"/>
              <a:t>』</a:t>
            </a:r>
            <a:r>
              <a:rPr lang="ja-JP" altLang="en-US" dirty="0" err="1"/>
              <a:t>だった</a:t>
            </a:r>
            <a:r>
              <a:rPr lang="ja-JP" altLang="en-US" dirty="0"/>
              <a:t>からである。二つ目は、人が住んでいない地域で示威的実験を行うことであったが、これもはじめから真剣に考慮されなかった。三つ目の選択肢は、純粋な軍事施設に原爆を投下することであった。しかし、これは新兵器の威力を示すのに十分ではないうえに、核兵器による破壊とそれ以前の破壊を区別するのが困難との理由から斥けられた。</a:t>
            </a:r>
            <a:endParaRPr kumimoji="1" lang="ja-JP" altLang="en-US" dirty="0"/>
          </a:p>
        </p:txBody>
      </p:sp>
    </p:spTree>
    <p:extLst>
      <p:ext uri="{BB962C8B-B14F-4D97-AF65-F5344CB8AC3E}">
        <p14:creationId xmlns:p14="http://schemas.microsoft.com/office/powerpoint/2010/main" val="3814195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AE9453-AB7F-4ED4-9FA5-C03E1751CCC6}"/>
              </a:ext>
            </a:extLst>
          </p:cNvPr>
          <p:cNvSpPr>
            <a:spLocks noGrp="1"/>
          </p:cNvSpPr>
          <p:nvPr>
            <p:ph type="title"/>
          </p:nvPr>
        </p:nvSpPr>
        <p:spPr>
          <a:xfrm>
            <a:off x="838200" y="365126"/>
            <a:ext cx="10515600" cy="125942"/>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B6626D1F-553E-4216-90EB-847C4350F3A4}"/>
              </a:ext>
            </a:extLst>
          </p:cNvPr>
          <p:cNvSpPr>
            <a:spLocks noGrp="1"/>
          </p:cNvSpPr>
          <p:nvPr>
            <p:ph idx="1"/>
          </p:nvPr>
        </p:nvSpPr>
        <p:spPr>
          <a:xfrm>
            <a:off x="838200" y="491068"/>
            <a:ext cx="10515600" cy="5685895"/>
          </a:xfrm>
        </p:spPr>
        <p:txBody>
          <a:bodyPr>
            <a:normAutofit fontScale="92500" lnSpcReduction="10000"/>
          </a:bodyPr>
          <a:lstStyle/>
          <a:p>
            <a:r>
              <a:rPr lang="ja-JP" altLang="en-US" dirty="0"/>
              <a:t>最後の四つ目が、原爆を実戦で使用することであり、ワィスコップの回想によると、これについてのオッペンハイマーの理由づけは、</a:t>
            </a:r>
            <a:r>
              <a:rPr lang="en-US" altLang="ja-JP" dirty="0"/>
              <a:t>『</a:t>
            </a:r>
            <a:r>
              <a:rPr lang="ja-JP" altLang="en-US" dirty="0"/>
              <a:t>原爆が戦争を不可能にさせるなら、それは非常に大きな影響と言える</a:t>
            </a:r>
            <a:r>
              <a:rPr lang="en-US" altLang="ja-JP" dirty="0"/>
              <a:t>』</a:t>
            </a:r>
            <a:r>
              <a:rPr lang="ja-JP" altLang="en-US" dirty="0"/>
              <a:t>というものであった。しかし、だから広島と長崎なのか？ワィスコップからみれば、それは</a:t>
            </a:r>
            <a:r>
              <a:rPr lang="en-US" altLang="ja-JP" dirty="0"/>
              <a:t>『</a:t>
            </a:r>
            <a:r>
              <a:rPr lang="ja-JP" altLang="en-US" dirty="0"/>
              <a:t>犯罪</a:t>
            </a:r>
            <a:r>
              <a:rPr lang="en-US" altLang="ja-JP" dirty="0"/>
              <a:t>』</a:t>
            </a:r>
            <a:r>
              <a:rPr lang="ja-JP" altLang="en-US" dirty="0"/>
              <a:t>であった。</a:t>
            </a:r>
          </a:p>
          <a:p>
            <a:r>
              <a:rPr lang="ja-JP" altLang="en-US" dirty="0"/>
              <a:t>　原爆開発事業には、共同体的かつ知的な魅力があった。とくにロスアルモスでは、オッペンハイマーを先頭に、原爆を使用可能にするための挑戦が最後まで続いたが、イギリスの物理学者ジェームス・タックは、</a:t>
            </a:r>
            <a:r>
              <a:rPr lang="en-US" altLang="ja-JP" dirty="0"/>
              <a:t>『</a:t>
            </a:r>
            <a:r>
              <a:rPr lang="ja-JP" altLang="en-US" dirty="0"/>
              <a:t>そこにはプラトンのアテネの学園の精神、理想の共和国の精神があった</a:t>
            </a:r>
            <a:r>
              <a:rPr lang="en-US" altLang="ja-JP" dirty="0"/>
              <a:t>』</a:t>
            </a:r>
            <a:r>
              <a:rPr lang="ja-JP" altLang="en-US" dirty="0"/>
              <a:t>と回想している。エドワード・テラーは、</a:t>
            </a:r>
            <a:r>
              <a:rPr lang="en-US" altLang="ja-JP" dirty="0"/>
              <a:t>『</a:t>
            </a:r>
            <a:r>
              <a:rPr lang="ja-JP" altLang="en-US" dirty="0"/>
              <a:t>仲のよい大家族</a:t>
            </a:r>
            <a:r>
              <a:rPr lang="en-US" altLang="ja-JP" dirty="0"/>
              <a:t>』</a:t>
            </a:r>
            <a:r>
              <a:rPr lang="ja-JP" altLang="en-US" dirty="0" err="1"/>
              <a:t>のようだっ</a:t>
            </a:r>
            <a:r>
              <a:rPr lang="ja-JP" altLang="en-US" dirty="0"/>
              <a:t>たといい、オッペンハイマーは、戦時のロスアルモスは</a:t>
            </a:r>
            <a:r>
              <a:rPr lang="en-US" altLang="ja-JP" dirty="0"/>
              <a:t>『</a:t>
            </a:r>
            <a:r>
              <a:rPr lang="ja-JP" altLang="en-US" dirty="0"/>
              <a:t>高い使命感、義務感、運命感に鼓舞され、団結し、献身的で、驚くほど無私の共同体</a:t>
            </a:r>
            <a:r>
              <a:rPr lang="en-US" altLang="ja-JP" dirty="0"/>
              <a:t>』</a:t>
            </a:r>
            <a:r>
              <a:rPr lang="ja-JP" altLang="en-US" dirty="0"/>
              <a:t>であったと述べている。・・・知的にやりがいがあるうえに、社会的大義もあるという感覚は非常に魅力的であったため、</a:t>
            </a:r>
            <a:r>
              <a:rPr lang="en-US" altLang="ja-JP" dirty="0"/>
              <a:t>1945</a:t>
            </a:r>
            <a:r>
              <a:rPr lang="ja-JP" altLang="en-US" dirty="0"/>
              <a:t>年、原爆投下に心を痛ませた科学者の多くは、戦争が終わってからも、</a:t>
            </a:r>
            <a:r>
              <a:rPr lang="en-US" altLang="ja-JP" dirty="0"/>
              <a:t>『</a:t>
            </a:r>
            <a:r>
              <a:rPr lang="ja-JP" altLang="en-US" dirty="0"/>
              <a:t>スーパー</a:t>
            </a:r>
            <a:r>
              <a:rPr lang="en-US" altLang="ja-JP" dirty="0"/>
              <a:t>』</a:t>
            </a:r>
            <a:r>
              <a:rPr lang="ja-JP" altLang="en-US" dirty="0"/>
              <a:t>と呼ばれた水爆・熱核兵器の開発に従事し続けた。」（</a:t>
            </a:r>
            <a:r>
              <a:rPr lang="en-US" altLang="ja-JP" dirty="0"/>
              <a:t>42</a:t>
            </a:r>
            <a:r>
              <a:rPr lang="ja-JP" altLang="en-US" dirty="0"/>
              <a:t>～</a:t>
            </a:r>
            <a:r>
              <a:rPr lang="en-US" altLang="ja-JP" dirty="0"/>
              <a:t>45</a:t>
            </a:r>
            <a:r>
              <a:rPr lang="ja-JP" altLang="en-US" dirty="0"/>
              <a:t>頁）</a:t>
            </a:r>
          </a:p>
          <a:p>
            <a:endParaRPr kumimoji="1" lang="ja-JP" altLang="en-US" dirty="0"/>
          </a:p>
        </p:txBody>
      </p:sp>
    </p:spTree>
    <p:extLst>
      <p:ext uri="{BB962C8B-B14F-4D97-AF65-F5344CB8AC3E}">
        <p14:creationId xmlns:p14="http://schemas.microsoft.com/office/powerpoint/2010/main" val="482774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4D9E1F-8964-4A78-863E-638DD99FA615}"/>
              </a:ext>
            </a:extLst>
          </p:cNvPr>
          <p:cNvSpPr>
            <a:spLocks noGrp="1"/>
          </p:cNvSpPr>
          <p:nvPr>
            <p:ph type="title"/>
          </p:nvPr>
        </p:nvSpPr>
        <p:spPr>
          <a:xfrm>
            <a:off x="838200" y="365126"/>
            <a:ext cx="10515600" cy="125942"/>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A913F337-2C9A-4877-BBDF-40B8D2D77A76}"/>
              </a:ext>
            </a:extLst>
          </p:cNvPr>
          <p:cNvSpPr>
            <a:spLocks noGrp="1"/>
          </p:cNvSpPr>
          <p:nvPr>
            <p:ph idx="1"/>
          </p:nvPr>
        </p:nvSpPr>
        <p:spPr>
          <a:xfrm>
            <a:off x="838200" y="617010"/>
            <a:ext cx="10515600" cy="5559953"/>
          </a:xfrm>
        </p:spPr>
        <p:txBody>
          <a:bodyPr/>
          <a:lstStyle/>
          <a:p>
            <a:r>
              <a:rPr lang="ja-JP" altLang="en-US" dirty="0"/>
              <a:t>「科学者が原爆を投下したわけではないし、科学者たちは戦争という機械の歯車であり、作ったものをどう使うかを決める立場にはなかった。だからこそ、フランク報告やシラードが主導した意見書のような実践行動が遅ればせながら行われたし、良心の呵責を感じた原子科学者たちは戦後、</a:t>
            </a:r>
            <a:r>
              <a:rPr lang="en-US" altLang="ja-JP" dirty="0"/>
              <a:t>『</a:t>
            </a:r>
            <a:r>
              <a:rPr lang="ja-JP" altLang="en-US" dirty="0"/>
              <a:t>科学者運動</a:t>
            </a:r>
            <a:r>
              <a:rPr lang="en-US" altLang="ja-JP" dirty="0"/>
              <a:t>』</a:t>
            </a:r>
            <a:r>
              <a:rPr lang="ja-JP" altLang="en-US" dirty="0"/>
              <a:t>の先頭に立ったのであった。ワィスコップは、仲間と学生たちに原爆開発の魅力と自身の後悔の念を語るとき、科学者は研究テーマに魅了されるだけでなく、研究成果がどう応用されるかを真剣に考えるべきだと強調した。ただ、この主張は、すべての科学者が同意することでもなければ、ぜひ聞きたいという助言でもなかった。そう主張した科学者自身、自ら実践するとは限らなかった。」（</a:t>
            </a:r>
            <a:r>
              <a:rPr lang="en-US" altLang="ja-JP" dirty="0"/>
              <a:t>48</a:t>
            </a:r>
            <a:r>
              <a:rPr lang="ja-JP" altLang="en-US" dirty="0"/>
              <a:t>頁）</a:t>
            </a:r>
            <a:endParaRPr kumimoji="1" lang="ja-JP" altLang="en-US" dirty="0"/>
          </a:p>
        </p:txBody>
      </p:sp>
    </p:spTree>
    <p:extLst>
      <p:ext uri="{BB962C8B-B14F-4D97-AF65-F5344CB8AC3E}">
        <p14:creationId xmlns:p14="http://schemas.microsoft.com/office/powerpoint/2010/main" val="263640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AC32ED-E35C-4CC5-8D80-B02E8BC194DE}"/>
              </a:ext>
            </a:extLst>
          </p:cNvPr>
          <p:cNvSpPr>
            <a:spLocks noGrp="1"/>
          </p:cNvSpPr>
          <p:nvPr>
            <p:ph type="title"/>
          </p:nvPr>
        </p:nvSpPr>
        <p:spPr/>
        <p:txBody>
          <a:bodyPr/>
          <a:lstStyle/>
          <a:p>
            <a:r>
              <a:rPr kumimoji="1" lang="ja-JP" altLang="en-US" dirty="0"/>
              <a:t>現代戦は科学</a:t>
            </a:r>
            <a:r>
              <a:rPr lang="ja-JP" altLang="en-US" dirty="0"/>
              <a:t>、</a:t>
            </a:r>
            <a:r>
              <a:rPr kumimoji="1" lang="ja-JP" altLang="en-US" dirty="0"/>
              <a:t>科学者の課題</a:t>
            </a:r>
          </a:p>
        </p:txBody>
      </p:sp>
      <p:sp>
        <p:nvSpPr>
          <p:cNvPr id="3" name="コンテンツ プレースホルダー 2">
            <a:extLst>
              <a:ext uri="{FF2B5EF4-FFF2-40B4-BE49-F238E27FC236}">
                <a16:creationId xmlns:a16="http://schemas.microsoft.com/office/drawing/2014/main" id="{FCC6BE2A-D1EF-449F-91C5-059EF087A142}"/>
              </a:ext>
            </a:extLst>
          </p:cNvPr>
          <p:cNvSpPr>
            <a:spLocks noGrp="1"/>
          </p:cNvSpPr>
          <p:nvPr>
            <p:ph idx="1"/>
          </p:nvPr>
        </p:nvSpPr>
        <p:spPr/>
        <p:txBody>
          <a:bodyPr/>
          <a:lstStyle/>
          <a:p>
            <a:r>
              <a:rPr lang="ja-JP" altLang="en-US" dirty="0"/>
              <a:t>「科学は現代戦であるという言い方があるが、これを裏返せば、現代戦とは科学そのものである。現代戦では無駄が排除され、形式的に細分化された科学的実践のように行われる。そこでは、</a:t>
            </a:r>
            <a:r>
              <a:rPr lang="en-US" altLang="ja-JP" dirty="0"/>
              <a:t>『</a:t>
            </a:r>
            <a:r>
              <a:rPr lang="ja-JP" altLang="en-US" dirty="0"/>
              <a:t>彼らは何を考えていたのか</a:t>
            </a:r>
            <a:r>
              <a:rPr lang="en-US" altLang="ja-JP" dirty="0"/>
              <a:t>』</a:t>
            </a:r>
            <a:r>
              <a:rPr lang="ja-JP" altLang="en-US" dirty="0"/>
              <a:t>という疑問に対する答えは、ほとんど何処でもひとつに絞られる。彼らは、自分の仕事の目前の困難だけを考えていたのである。」（下、</a:t>
            </a:r>
            <a:r>
              <a:rPr lang="en-US" altLang="ja-JP" dirty="0"/>
              <a:t>51</a:t>
            </a:r>
            <a:r>
              <a:rPr lang="ja-JP" altLang="en-US" dirty="0"/>
              <a:t>頁）</a:t>
            </a:r>
            <a:endParaRPr kumimoji="1" lang="ja-JP" altLang="en-US" dirty="0"/>
          </a:p>
        </p:txBody>
      </p:sp>
    </p:spTree>
    <p:extLst>
      <p:ext uri="{BB962C8B-B14F-4D97-AF65-F5344CB8AC3E}">
        <p14:creationId xmlns:p14="http://schemas.microsoft.com/office/powerpoint/2010/main" val="2739445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830CA5-91DE-4444-8A37-45F8EC7A752D}"/>
              </a:ext>
            </a:extLst>
          </p:cNvPr>
          <p:cNvSpPr>
            <a:spLocks noGrp="1"/>
          </p:cNvSpPr>
          <p:nvPr>
            <p:ph type="title"/>
          </p:nvPr>
        </p:nvSpPr>
        <p:spPr/>
        <p:txBody>
          <a:bodyPr/>
          <a:lstStyle/>
          <a:p>
            <a:r>
              <a:rPr kumimoji="1" lang="ja-JP" altLang="en-US" dirty="0"/>
              <a:t>当初予定していた報告内容の変更</a:t>
            </a:r>
          </a:p>
        </p:txBody>
      </p:sp>
      <p:sp>
        <p:nvSpPr>
          <p:cNvPr id="3" name="コンテンツ プレースホルダー 2">
            <a:extLst>
              <a:ext uri="{FF2B5EF4-FFF2-40B4-BE49-F238E27FC236}">
                <a16:creationId xmlns:a16="http://schemas.microsoft.com/office/drawing/2014/main" id="{08BFFA4B-5A5F-43F7-810F-59110853018A}"/>
              </a:ext>
            </a:extLst>
          </p:cNvPr>
          <p:cNvSpPr>
            <a:spLocks noGrp="1"/>
          </p:cNvSpPr>
          <p:nvPr>
            <p:ph idx="1"/>
          </p:nvPr>
        </p:nvSpPr>
        <p:spPr/>
        <p:txBody>
          <a:bodyPr>
            <a:normAutofit fontScale="92500"/>
          </a:bodyPr>
          <a:lstStyle/>
          <a:p>
            <a:pPr marL="0" indent="0">
              <a:buNone/>
            </a:pPr>
            <a:r>
              <a:rPr lang="ja-JP" altLang="en-US" dirty="0"/>
              <a:t>　当初の構想は「現代社会の文化としての科学技術批判」で、理論的な問題整理を行ったあと、次のような諸項目を予定していました。</a:t>
            </a:r>
          </a:p>
          <a:p>
            <a:r>
              <a:rPr lang="ja-JP" altLang="en-US" dirty="0"/>
              <a:t>１．公害</a:t>
            </a:r>
          </a:p>
          <a:p>
            <a:r>
              <a:rPr lang="ja-JP" altLang="en-US" dirty="0"/>
              <a:t>２．リスク社会</a:t>
            </a:r>
          </a:p>
          <a:p>
            <a:r>
              <a:rPr lang="ja-JP" altLang="en-US" dirty="0"/>
              <a:t>３．科学技術論と予防原則</a:t>
            </a:r>
          </a:p>
          <a:p>
            <a:r>
              <a:rPr lang="ja-JP" altLang="en-US" dirty="0"/>
              <a:t>４．人類学的知性による科学技術批判</a:t>
            </a:r>
          </a:p>
          <a:p>
            <a:r>
              <a:rPr lang="ja-JP" altLang="en-US" dirty="0"/>
              <a:t>　しかし、ロシアによるウクライナ侵攻で戦争がはじまり、現代社会の文化としての戦争について、ちょうどダワーの</a:t>
            </a:r>
            <a:r>
              <a:rPr lang="en-US" altLang="ja-JP" dirty="0"/>
              <a:t>『</a:t>
            </a:r>
            <a:r>
              <a:rPr lang="ja-JP" altLang="en-US" dirty="0"/>
              <a:t>戦争の文化</a:t>
            </a:r>
            <a:r>
              <a:rPr lang="en-US" altLang="ja-JP" dirty="0"/>
              <a:t>』</a:t>
            </a:r>
            <a:r>
              <a:rPr lang="ja-JP" altLang="en-US" dirty="0"/>
              <a:t>（岩波書店）が訳されましたので、「戦争の文化」を取り上げることにしました。</a:t>
            </a:r>
          </a:p>
          <a:p>
            <a:endParaRPr kumimoji="1" lang="ja-JP" altLang="en-US" dirty="0"/>
          </a:p>
        </p:txBody>
      </p:sp>
    </p:spTree>
    <p:extLst>
      <p:ext uri="{BB962C8B-B14F-4D97-AF65-F5344CB8AC3E}">
        <p14:creationId xmlns:p14="http://schemas.microsoft.com/office/powerpoint/2010/main" val="2547109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8C94FE-76D4-4577-98D4-0F6540A7B23C}"/>
              </a:ext>
            </a:extLst>
          </p:cNvPr>
          <p:cNvSpPr>
            <a:spLocks noGrp="1"/>
          </p:cNvSpPr>
          <p:nvPr>
            <p:ph type="title"/>
          </p:nvPr>
        </p:nvSpPr>
        <p:spPr>
          <a:xfrm>
            <a:off x="838200" y="365126"/>
            <a:ext cx="10515600" cy="769408"/>
          </a:xfrm>
        </p:spPr>
        <p:txBody>
          <a:bodyPr/>
          <a:lstStyle/>
          <a:p>
            <a:r>
              <a:rPr lang="ja-JP" altLang="en-US" dirty="0"/>
              <a:t>ポール・ヴィリリオの「純粋</a:t>
            </a:r>
            <a:r>
              <a:rPr kumimoji="1" lang="ja-JP" altLang="en-US" dirty="0"/>
              <a:t>戦争</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1C159718-FBDB-45F6-8E3D-D4395F4B8DB4}"/>
              </a:ext>
            </a:extLst>
          </p:cNvPr>
          <p:cNvSpPr>
            <a:spLocks noGrp="1"/>
          </p:cNvSpPr>
          <p:nvPr>
            <p:ph idx="1"/>
          </p:nvPr>
        </p:nvSpPr>
        <p:spPr>
          <a:xfrm>
            <a:off x="838200" y="1134534"/>
            <a:ext cx="10515600" cy="5042429"/>
          </a:xfrm>
        </p:spPr>
        <p:txBody>
          <a:bodyPr>
            <a:normAutofit fontScale="92500" lnSpcReduction="10000"/>
          </a:bodyPr>
          <a:lstStyle/>
          <a:p>
            <a:r>
              <a:rPr kumimoji="1" lang="ja-JP" altLang="en-US" dirty="0"/>
              <a:t>「≪純粋戦争≫それは平和でもなければ戦争でもない。かつてそう思われていたような、</a:t>
            </a:r>
            <a:r>
              <a:rPr kumimoji="1" lang="en-US" altLang="ja-JP" dirty="0"/>
              <a:t>『</a:t>
            </a:r>
            <a:r>
              <a:rPr kumimoji="1" lang="ja-JP" altLang="en-US" dirty="0"/>
              <a:t>全面</a:t>
            </a:r>
            <a:r>
              <a:rPr kumimoji="1" lang="en-US" altLang="ja-JP" dirty="0"/>
              <a:t>』</a:t>
            </a:r>
            <a:r>
              <a:rPr kumimoji="1" lang="ja-JP" altLang="en-US" dirty="0"/>
              <a:t>戦争や</a:t>
            </a:r>
            <a:r>
              <a:rPr kumimoji="1" lang="en-US" altLang="ja-JP" dirty="0"/>
              <a:t>『</a:t>
            </a:r>
            <a:r>
              <a:rPr kumimoji="1" lang="ja-JP" altLang="en-US" dirty="0"/>
              <a:t>全体</a:t>
            </a:r>
            <a:r>
              <a:rPr kumimoji="1" lang="en-US" altLang="ja-JP" dirty="0"/>
              <a:t>』</a:t>
            </a:r>
            <a:r>
              <a:rPr kumimoji="1" lang="ja-JP" altLang="en-US" dirty="0"/>
              <a:t>戦争でもない。それは日常のなかに永続する軍事的審級そのものなのだ。恐怖の均衡、核兵器同盟、平和共存。つまりは、戦争状態の解消と、日常生活の諸々の挙措のなかへの軍事的なものの浸透であって、そこでは狩猟者の変容が辿り直されるのである。・・・</a:t>
            </a:r>
            <a:endParaRPr kumimoji="1" lang="en-US" altLang="ja-JP" dirty="0"/>
          </a:p>
          <a:p>
            <a:r>
              <a:rPr kumimoji="1" lang="ja-JP" altLang="en-US" dirty="0"/>
              <a:t>戦火を交えずとも、戦力のたんなる移動や運動の迅速さによって戦争は遂行できる。にもかかわらず、なお存続しているのだ。平和状態とは公然たる戦争がないことだという幻想、・・・もはや攻撃を行わないのであれば、彼らによる体制は</a:t>
            </a:r>
            <a:r>
              <a:rPr lang="ja-JP" altLang="en-US" dirty="0"/>
              <a:t>む</a:t>
            </a:r>
            <a:r>
              <a:rPr kumimoji="1" lang="ja-JP" altLang="en-US" dirty="0"/>
              <a:t>しろ有益ですらありうるという幻想が。・・・この重要な制度の分析を完遂することがかくも急を要するのである。・・・つまり、軍隊の脱制度化を省略してはならない。」（</a:t>
            </a:r>
            <a:r>
              <a:rPr kumimoji="1" lang="en-US" altLang="ja-JP" dirty="0"/>
              <a:t>『</a:t>
            </a:r>
            <a:r>
              <a:rPr kumimoji="1" lang="ja-JP" altLang="en-US" dirty="0"/>
              <a:t>民衆防衛とエコロジー闘争</a:t>
            </a:r>
            <a:r>
              <a:rPr kumimoji="1" lang="en-US" altLang="ja-JP" dirty="0"/>
              <a:t>』</a:t>
            </a:r>
            <a:r>
              <a:rPr kumimoji="1" lang="ja-JP" altLang="en-US" dirty="0"/>
              <a:t>（月曜社、</a:t>
            </a:r>
            <a:r>
              <a:rPr kumimoji="1" lang="en-US" altLang="ja-JP" dirty="0"/>
              <a:t>34</a:t>
            </a:r>
            <a:r>
              <a:rPr kumimoji="1" lang="ja-JP" altLang="en-US" dirty="0"/>
              <a:t>頁、原書、</a:t>
            </a:r>
            <a:r>
              <a:rPr kumimoji="1" lang="en-US" altLang="ja-JP" dirty="0"/>
              <a:t>1978</a:t>
            </a:r>
            <a:r>
              <a:rPr kumimoji="1" lang="ja-JP" altLang="en-US" dirty="0"/>
              <a:t>年）</a:t>
            </a:r>
          </a:p>
        </p:txBody>
      </p:sp>
    </p:spTree>
    <p:extLst>
      <p:ext uri="{BB962C8B-B14F-4D97-AF65-F5344CB8AC3E}">
        <p14:creationId xmlns:p14="http://schemas.microsoft.com/office/powerpoint/2010/main" val="2713157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9EA9F6-27BD-4AEF-8296-8CCF3DC4EEAB}"/>
              </a:ext>
            </a:extLst>
          </p:cNvPr>
          <p:cNvSpPr>
            <a:spLocks noGrp="1"/>
          </p:cNvSpPr>
          <p:nvPr>
            <p:ph type="title"/>
          </p:nvPr>
        </p:nvSpPr>
        <p:spPr>
          <a:xfrm>
            <a:off x="838200" y="365126"/>
            <a:ext cx="10515600" cy="125942"/>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1E6EB2F6-3DBC-42C7-8FC0-1F92148BDA73}"/>
              </a:ext>
            </a:extLst>
          </p:cNvPr>
          <p:cNvSpPr>
            <a:spLocks noGrp="1"/>
          </p:cNvSpPr>
          <p:nvPr>
            <p:ph idx="1"/>
          </p:nvPr>
        </p:nvSpPr>
        <p:spPr>
          <a:xfrm>
            <a:off x="838200" y="491068"/>
            <a:ext cx="10515600" cy="5685895"/>
          </a:xfrm>
        </p:spPr>
        <p:txBody>
          <a:bodyPr>
            <a:normAutofit lnSpcReduction="10000"/>
          </a:bodyPr>
          <a:lstStyle/>
          <a:p>
            <a:r>
              <a:rPr kumimoji="1" lang="ja-JP" altLang="en-US" dirty="0"/>
              <a:t>対話篇</a:t>
            </a:r>
            <a:r>
              <a:rPr kumimoji="1" lang="en-US" altLang="ja-JP" dirty="0"/>
              <a:t>『</a:t>
            </a:r>
            <a:r>
              <a:rPr kumimoji="1" lang="ja-JP" altLang="en-US" dirty="0"/>
              <a:t>純粋戦争</a:t>
            </a:r>
            <a:r>
              <a:rPr kumimoji="1" lang="en-US" altLang="ja-JP" dirty="0"/>
              <a:t>』</a:t>
            </a:r>
            <a:r>
              <a:rPr kumimoji="1" lang="ja-JP" altLang="en-US" dirty="0"/>
              <a:t>のまとめの部分の先取り</a:t>
            </a:r>
            <a:endParaRPr kumimoji="1" lang="en-US" altLang="ja-JP" dirty="0"/>
          </a:p>
          <a:p>
            <a:pPr marL="0" indent="0">
              <a:buNone/>
            </a:pPr>
            <a:r>
              <a:rPr kumimoji="1" lang="ja-JP" altLang="en-US" dirty="0"/>
              <a:t>「重要なことを、かなりはっきりさせてきたと思います。速度の問題、戦争の本質としての速度、速度の生産者としてのテクノロジー、戦略でなく兵站学としての戦争、交戦や布戦布告ではなく手段と準備としての戦争、内植民地化、植民地はつねに政治的国家、都市に始まり、共同体を通じて国民の間に広まり、最後に英国やフランスのような植民地帝国の座にいたるまで国家のモデルでした。それが今や脱植民地化が始まるや否や、逆噴射を始めたのです。脱植民地化は肯定的なしるしではなく、内植民地化なのです外部を</a:t>
            </a:r>
            <a:r>
              <a:rPr lang="ja-JP" altLang="en-US" dirty="0"/>
              <a:t>脱</a:t>
            </a:r>
            <a:r>
              <a:rPr kumimoji="1" lang="ja-JP" altLang="en-US" dirty="0"/>
              <a:t>植民地化したなら、内部を集中的に植民地化するようになるのです。植民地的な外延性に対して、内植民地的な内緊張性が対応するのです。」（</a:t>
            </a:r>
            <a:r>
              <a:rPr kumimoji="1" lang="en-US" altLang="ja-JP" dirty="0"/>
              <a:t>204</a:t>
            </a:r>
            <a:r>
              <a:rPr kumimoji="1" lang="ja-JP" altLang="en-US" dirty="0"/>
              <a:t>頁）</a:t>
            </a:r>
            <a:endParaRPr kumimoji="1" lang="en-US" altLang="ja-JP" dirty="0"/>
          </a:p>
          <a:p>
            <a:pPr marL="0" indent="0">
              <a:buNone/>
            </a:pPr>
            <a:r>
              <a:rPr lang="ja-JP" altLang="en-US" dirty="0"/>
              <a:t>●　ヴィリリオ（</a:t>
            </a:r>
            <a:r>
              <a:rPr lang="en-US" altLang="ja-JP" dirty="0"/>
              <a:t>1932</a:t>
            </a:r>
            <a:r>
              <a:rPr lang="ja-JP" altLang="en-US" dirty="0"/>
              <a:t>年～</a:t>
            </a:r>
            <a:r>
              <a:rPr lang="en-US" altLang="ja-JP" dirty="0"/>
              <a:t>2018</a:t>
            </a:r>
            <a:r>
              <a:rPr lang="ja-JP" altLang="en-US" dirty="0"/>
              <a:t>年）の純粋戦争論は、米ソ対立に時代（冷戦時代）のもの。冷戦後の展開は今回は触れない。</a:t>
            </a:r>
            <a:endParaRPr kumimoji="1" lang="ja-JP" altLang="en-US" dirty="0"/>
          </a:p>
        </p:txBody>
      </p:sp>
    </p:spTree>
    <p:extLst>
      <p:ext uri="{BB962C8B-B14F-4D97-AF65-F5344CB8AC3E}">
        <p14:creationId xmlns:p14="http://schemas.microsoft.com/office/powerpoint/2010/main" val="3040274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E23BFD-ADEC-4DBD-914B-877507DECF5D}"/>
              </a:ext>
            </a:extLst>
          </p:cNvPr>
          <p:cNvSpPr>
            <a:spLocks noGrp="1"/>
          </p:cNvSpPr>
          <p:nvPr>
            <p:ph type="title"/>
          </p:nvPr>
        </p:nvSpPr>
        <p:spPr>
          <a:xfrm>
            <a:off x="838200" y="365125"/>
            <a:ext cx="10515600" cy="92075"/>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6B993211-5A98-4930-B97B-05FA1EB6F2F1}"/>
              </a:ext>
            </a:extLst>
          </p:cNvPr>
          <p:cNvSpPr>
            <a:spLocks noGrp="1"/>
          </p:cNvSpPr>
          <p:nvPr>
            <p:ph idx="1"/>
          </p:nvPr>
        </p:nvSpPr>
        <p:spPr>
          <a:xfrm>
            <a:off x="838200" y="457200"/>
            <a:ext cx="10515600" cy="5719763"/>
          </a:xfrm>
        </p:spPr>
        <p:txBody>
          <a:bodyPr>
            <a:normAutofit lnSpcReduction="10000"/>
          </a:bodyPr>
          <a:lstStyle/>
          <a:p>
            <a:r>
              <a:rPr kumimoji="1" lang="ja-JP" altLang="en-US" dirty="0"/>
              <a:t>「純粋戦争、軍事的審級の日常のおける存続」（</a:t>
            </a:r>
            <a:r>
              <a:rPr kumimoji="1" lang="en-US" altLang="ja-JP" dirty="0"/>
              <a:t>66</a:t>
            </a:r>
            <a:r>
              <a:rPr kumimoji="1" lang="ja-JP" altLang="en-US" dirty="0"/>
              <a:t>頁）の事例</a:t>
            </a:r>
            <a:endParaRPr kumimoji="1" lang="en-US" altLang="ja-JP" dirty="0"/>
          </a:p>
          <a:p>
            <a:r>
              <a:rPr lang="ja-JP" altLang="en-US" dirty="0"/>
              <a:t>「今日では、新たなメディアの通常の浸透力、情報の速さを意のままにしるのだから、全体主義的生存圏を創造するのに、もはや機械化されたミサイルによる大々的侵略に、全激戦における戦車や急降下爆撃機に頼る必要なない。かつて戦火を交える国々によって、多量の爆弾、砲弾、毒ガスを使って作り出された、周囲を取り巻く多くの危険は、今や、私有された視聴覚的城壁のおかげで、住宅で創造されうる。」（</a:t>
            </a:r>
            <a:r>
              <a:rPr lang="en-US" altLang="ja-JP" dirty="0"/>
              <a:t>68</a:t>
            </a:r>
            <a:r>
              <a:rPr lang="ja-JP" altLang="en-US" dirty="0"/>
              <a:t>頁）</a:t>
            </a:r>
            <a:endParaRPr lang="en-US" altLang="ja-JP" dirty="0"/>
          </a:p>
          <a:p>
            <a:r>
              <a:rPr kumimoji="1" lang="ja-JP" altLang="en-US" dirty="0"/>
              <a:t>「市民を襲撃するのに、もはや軍事体は必要ではなく、そのスペクトル映像をどこにでも瞬時に投影しうるとき、もはや動かすのが難しい堅固な身体は必要ではない。今や、軍事攻撃こそが、空間と時間のなかで変形され、この上なく漠としたものとなり、民衆の饗宴への参加は、極限においては、技術</a:t>
            </a:r>
            <a:r>
              <a:rPr kumimoji="1" lang="en-US" altLang="ja-JP" dirty="0"/>
              <a:t>‐</a:t>
            </a:r>
            <a:r>
              <a:rPr kumimoji="1" lang="ja-JP" altLang="en-US" dirty="0"/>
              <a:t>兵站的超国民性への非合理的な参加、市民の脱局所化の、それゆえ屈服の最終段階でしかない。」（</a:t>
            </a:r>
            <a:r>
              <a:rPr kumimoji="1" lang="en-US" altLang="ja-JP" dirty="0"/>
              <a:t>69</a:t>
            </a:r>
            <a:r>
              <a:rPr kumimoji="1" lang="ja-JP" altLang="en-US" dirty="0"/>
              <a:t>～</a:t>
            </a:r>
            <a:r>
              <a:rPr kumimoji="1" lang="en-US" altLang="ja-JP" dirty="0"/>
              <a:t>70</a:t>
            </a:r>
            <a:r>
              <a:rPr kumimoji="1" lang="ja-JP" altLang="en-US" dirty="0"/>
              <a:t>頁）</a:t>
            </a:r>
          </a:p>
        </p:txBody>
      </p:sp>
    </p:spTree>
    <p:extLst>
      <p:ext uri="{BB962C8B-B14F-4D97-AF65-F5344CB8AC3E}">
        <p14:creationId xmlns:p14="http://schemas.microsoft.com/office/powerpoint/2010/main" val="34003562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9294B9-8D2D-404F-8911-45ACAC8B0580}"/>
              </a:ext>
            </a:extLst>
          </p:cNvPr>
          <p:cNvSpPr>
            <a:spLocks noGrp="1"/>
          </p:cNvSpPr>
          <p:nvPr>
            <p:ph type="title"/>
          </p:nvPr>
        </p:nvSpPr>
        <p:spPr>
          <a:xfrm>
            <a:off x="838200" y="365125"/>
            <a:ext cx="10515600" cy="142875"/>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BB51B4D9-8E1B-4CF3-A8E6-2BD6B25F4B91}"/>
              </a:ext>
            </a:extLst>
          </p:cNvPr>
          <p:cNvSpPr>
            <a:spLocks noGrp="1"/>
          </p:cNvSpPr>
          <p:nvPr>
            <p:ph idx="1"/>
          </p:nvPr>
        </p:nvSpPr>
        <p:spPr>
          <a:xfrm>
            <a:off x="838200" y="508000"/>
            <a:ext cx="10515600" cy="5668963"/>
          </a:xfrm>
        </p:spPr>
        <p:txBody>
          <a:bodyPr>
            <a:normAutofit lnSpcReduction="10000"/>
          </a:bodyPr>
          <a:lstStyle/>
          <a:p>
            <a:r>
              <a:rPr kumimoji="1" lang="ja-JP" altLang="en-US" dirty="0"/>
              <a:t>「新たな安全保障のイデオロギーは、民衆の武装防衛の権利の消滅と彼らの法</a:t>
            </a:r>
            <a:r>
              <a:rPr kumimoji="1" lang="en-US" altLang="ja-JP" dirty="0"/>
              <a:t>‐</a:t>
            </a:r>
            <a:r>
              <a:rPr kumimoji="1" lang="ja-JP" altLang="en-US" dirty="0"/>
              <a:t>政治的アイデンティティの</a:t>
            </a:r>
            <a:r>
              <a:rPr lang="ja-JP" altLang="en-US" dirty="0"/>
              <a:t>漸進</a:t>
            </a:r>
            <a:r>
              <a:rPr kumimoji="1" lang="ja-JP" altLang="en-US" dirty="0"/>
              <a:t>的喪失とによって創造された空隙を満たすように定められている。これは市民社会の総体を軍事的安全保障体制のもとに、すなわち、いわゆる軍人の正義の体制のもとに置くことに等しい。」（</a:t>
            </a:r>
            <a:r>
              <a:rPr kumimoji="1" lang="en-US" altLang="ja-JP" dirty="0"/>
              <a:t>71</a:t>
            </a:r>
            <a:r>
              <a:rPr kumimoji="1" lang="ja-JP" altLang="en-US" dirty="0"/>
              <a:t>頁）</a:t>
            </a:r>
            <a:endParaRPr kumimoji="1" lang="en-US" altLang="ja-JP" dirty="0"/>
          </a:p>
          <a:p>
            <a:r>
              <a:rPr lang="ja-JP" altLang="en-US" dirty="0"/>
              <a:t>「西洋の＜歴史＞は、＜理性＞の上にではなく、動力という根拠の上に築かれてきた。すなわち、現実原則も、さらには現実感覚すらも顧みぬまま、駆り立て、突き動かし、運び続けるものの力の上に、である。・・・戦争において最初に犠牲となるのは、いつでも＜真理＞である。」（</a:t>
            </a:r>
            <a:r>
              <a:rPr lang="en-US" altLang="ja-JP" dirty="0"/>
              <a:t>108</a:t>
            </a:r>
            <a:r>
              <a:rPr lang="ja-JP" altLang="en-US" dirty="0"/>
              <a:t>頁）</a:t>
            </a:r>
            <a:endParaRPr lang="en-US" altLang="ja-JP" dirty="0"/>
          </a:p>
          <a:p>
            <a:r>
              <a:rPr kumimoji="1" lang="ja-JP" altLang="en-US"/>
              <a:t>●　ヴィリリオの「エコロジー」はとはエコロジストのそれよりも広い。人間の集団的営為が総体として埋め込まれた錯綜した自然的・歴史的・社会的な文脈連関。これが純粋戦争に抗う闘いの依拠すべき基盤。（訳者あとがき、より）</a:t>
            </a:r>
            <a:endParaRPr kumimoji="1" lang="ja-JP" altLang="en-US" dirty="0"/>
          </a:p>
        </p:txBody>
      </p:sp>
    </p:spTree>
    <p:extLst>
      <p:ext uri="{BB962C8B-B14F-4D97-AF65-F5344CB8AC3E}">
        <p14:creationId xmlns:p14="http://schemas.microsoft.com/office/powerpoint/2010/main" val="41321451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6D8657-1744-4DFD-91D8-06B9DEB15AB2}"/>
              </a:ext>
            </a:extLst>
          </p:cNvPr>
          <p:cNvSpPr>
            <a:spLocks noGrp="1"/>
          </p:cNvSpPr>
          <p:nvPr>
            <p:ph type="title"/>
          </p:nvPr>
        </p:nvSpPr>
        <p:spPr>
          <a:xfrm>
            <a:off x="838200" y="365125"/>
            <a:ext cx="10515600" cy="549275"/>
          </a:xfrm>
        </p:spPr>
        <p:txBody>
          <a:bodyPr>
            <a:normAutofit fontScale="90000"/>
          </a:bodyPr>
          <a:lstStyle/>
          <a:p>
            <a:r>
              <a:rPr kumimoji="1" lang="en-US" altLang="ja-JP" dirty="0"/>
              <a:t>『</a:t>
            </a:r>
            <a:r>
              <a:rPr kumimoji="1" lang="ja-JP" altLang="en-US" dirty="0"/>
              <a:t>純粋戦争</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50D50360-95BF-491C-A667-1468D911AAEA}"/>
              </a:ext>
            </a:extLst>
          </p:cNvPr>
          <p:cNvSpPr>
            <a:spLocks noGrp="1"/>
          </p:cNvSpPr>
          <p:nvPr>
            <p:ph idx="1"/>
          </p:nvPr>
        </p:nvSpPr>
        <p:spPr>
          <a:xfrm>
            <a:off x="838200" y="914400"/>
            <a:ext cx="10515600" cy="5262563"/>
          </a:xfrm>
        </p:spPr>
        <p:txBody>
          <a:bodyPr>
            <a:normAutofit fontScale="92500" lnSpcReduction="10000"/>
          </a:bodyPr>
          <a:lstStyle/>
          <a:p>
            <a:r>
              <a:rPr kumimoji="1" lang="en-US" altLang="ja-JP" dirty="0"/>
              <a:t>『</a:t>
            </a:r>
            <a:r>
              <a:rPr kumimoji="1" lang="ja-JP" altLang="en-US" dirty="0"/>
              <a:t>純粋戦争</a:t>
            </a:r>
            <a:r>
              <a:rPr kumimoji="1" lang="en-US" altLang="ja-JP" dirty="0"/>
              <a:t>』</a:t>
            </a:r>
            <a:r>
              <a:rPr kumimoji="1" lang="ja-JP" altLang="en-US" dirty="0"/>
              <a:t>（</a:t>
            </a:r>
            <a:r>
              <a:rPr kumimoji="1" lang="en-US" altLang="ja-JP" dirty="0"/>
              <a:t>UPU</a:t>
            </a:r>
            <a:r>
              <a:rPr kumimoji="1" lang="ja-JP" altLang="en-US" dirty="0" err="1"/>
              <a:t>、</a:t>
            </a:r>
            <a:r>
              <a:rPr kumimoji="1" lang="en-US" altLang="ja-JP" dirty="0"/>
              <a:t>1987</a:t>
            </a:r>
            <a:r>
              <a:rPr kumimoji="1" lang="ja-JP" altLang="en-US" dirty="0"/>
              <a:t>年、原書、</a:t>
            </a:r>
            <a:r>
              <a:rPr kumimoji="1" lang="en-US" altLang="ja-JP" dirty="0"/>
              <a:t>1983</a:t>
            </a:r>
            <a:r>
              <a:rPr kumimoji="1" lang="ja-JP" altLang="en-US" dirty="0"/>
              <a:t>年）は、ポール・ヴィリリオとシルヴェール・ロトランジェの対談。</a:t>
            </a:r>
            <a:endParaRPr kumimoji="1" lang="en-US" altLang="ja-JP" dirty="0"/>
          </a:p>
          <a:p>
            <a:r>
              <a:rPr lang="ja-JP" altLang="en-US" dirty="0"/>
              <a:t>ヴィリリオは、</a:t>
            </a:r>
            <a:r>
              <a:rPr lang="en-US" altLang="ja-JP" dirty="0"/>
              <a:t>10</a:t>
            </a:r>
            <a:r>
              <a:rPr lang="ja-JP" altLang="en-US" dirty="0"/>
              <a:t>歳の時の戦災の記憶がトラウマであること、成人してアルジェリア戦争に従軍し、そこでも悲惨な思いをしたと回想している。</a:t>
            </a:r>
            <a:endParaRPr lang="en-US" altLang="ja-JP" dirty="0"/>
          </a:p>
          <a:p>
            <a:r>
              <a:rPr kumimoji="1" lang="ja-JP" altLang="en-US" dirty="0"/>
              <a:t>「第一次大戦が、ヨーロッパで最初の真に技術的な戦争だったことを忘れてはなりません。数カ月の間の塹壕戦、つまり軍隊がもう動けない陣地戦の後で、彼らは現在の戦時生産体制、平和時に予測された伝統的生産体制が、軍事消費の需要に追いつかないことに気づきました。・・・そして突然、戦時経済の悲劇的修正が始まったのです。もはや、一方に薬きょうを生産する兵器工場、もう一方に市民の消費と予算、と単純にいかなくなったのです。そうではなく、特別な経済、戦時経済が必要だと感じたのでした。この戦時経済は、実際、軍産複合体を告示し、開始した驚くべき発明でした。」（</a:t>
            </a:r>
            <a:r>
              <a:rPr kumimoji="1" lang="en-US" altLang="ja-JP" dirty="0"/>
              <a:t>17</a:t>
            </a:r>
            <a:r>
              <a:rPr kumimoji="1" lang="ja-JP" altLang="en-US" dirty="0"/>
              <a:t>～</a:t>
            </a:r>
            <a:r>
              <a:rPr kumimoji="1" lang="en-US" altLang="ja-JP" dirty="0"/>
              <a:t>18</a:t>
            </a:r>
            <a:r>
              <a:rPr kumimoji="1" lang="ja-JP" altLang="en-US" dirty="0"/>
              <a:t>頁）</a:t>
            </a:r>
          </a:p>
        </p:txBody>
      </p:sp>
    </p:spTree>
    <p:extLst>
      <p:ext uri="{BB962C8B-B14F-4D97-AF65-F5344CB8AC3E}">
        <p14:creationId xmlns:p14="http://schemas.microsoft.com/office/powerpoint/2010/main" val="16989749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4DBF05-4374-4CC1-9B14-C1F0A14118CB}"/>
              </a:ext>
            </a:extLst>
          </p:cNvPr>
          <p:cNvSpPr>
            <a:spLocks noGrp="1"/>
          </p:cNvSpPr>
          <p:nvPr>
            <p:ph type="title"/>
          </p:nvPr>
        </p:nvSpPr>
        <p:spPr>
          <a:xfrm>
            <a:off x="838200" y="365126"/>
            <a:ext cx="10515600" cy="125942"/>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04DB281E-2886-4F38-BFD8-E42D8E87CCCA}"/>
              </a:ext>
            </a:extLst>
          </p:cNvPr>
          <p:cNvSpPr>
            <a:spLocks noGrp="1"/>
          </p:cNvSpPr>
          <p:nvPr>
            <p:ph idx="1"/>
          </p:nvPr>
        </p:nvSpPr>
        <p:spPr>
          <a:xfrm>
            <a:off x="838200" y="491068"/>
            <a:ext cx="10515600" cy="5685895"/>
          </a:xfrm>
        </p:spPr>
        <p:txBody>
          <a:bodyPr>
            <a:normAutofit fontScale="92500" lnSpcReduction="10000"/>
          </a:bodyPr>
          <a:lstStyle/>
          <a:p>
            <a:r>
              <a:rPr kumimoji="1" lang="ja-JP" altLang="en-US" dirty="0"/>
              <a:t>兵站学「弾薬を運ぶトラックと死を運ぶ砲弾は運搬手段、生産、輸送、作戦遂行のシステムにおいて結びついています。そこで、兵站学自体の全フローチャートが見いだせます。この非国家的兵站学革命</a:t>
            </a:r>
            <a:r>
              <a:rPr kumimoji="1" lang="en-US" altLang="ja-JP" dirty="0"/>
              <a:t>――</a:t>
            </a:r>
            <a:r>
              <a:rPr kumimoji="1" lang="ja-JP" altLang="en-US" dirty="0"/>
              <a:t>アイゼンハワーの革命</a:t>
            </a:r>
            <a:r>
              <a:rPr kumimoji="1" lang="en-US" altLang="ja-JP" dirty="0"/>
              <a:t>――</a:t>
            </a:r>
            <a:r>
              <a:rPr kumimoji="1" lang="ja-JP" altLang="en-US" dirty="0"/>
              <a:t>がなんであるかを理解するには、</a:t>
            </a:r>
            <a:r>
              <a:rPr kumimoji="1" lang="en-US" altLang="ja-JP" dirty="0"/>
              <a:t>1945</a:t>
            </a:r>
            <a:r>
              <a:rPr kumimoji="1" lang="ja-JP" altLang="en-US" dirty="0"/>
              <a:t>年から</a:t>
            </a:r>
            <a:r>
              <a:rPr kumimoji="1" lang="en-US" altLang="ja-JP" dirty="0"/>
              <a:t>50</a:t>
            </a:r>
            <a:r>
              <a:rPr kumimoji="1" lang="ja-JP" altLang="en-US" dirty="0"/>
              <a:t>年ころの、ペンタゴンの素晴らしコメントがよいでしょう。</a:t>
            </a:r>
            <a:r>
              <a:rPr kumimoji="1" lang="en-US" altLang="ja-JP" dirty="0"/>
              <a:t>『</a:t>
            </a:r>
            <a:r>
              <a:rPr kumimoji="1" lang="ja-JP" altLang="en-US" dirty="0"/>
              <a:t>兵站学は、戦時、平和時にかかわらず、国家の潜在力をその軍事力に差し向ける手続きである。</a:t>
            </a:r>
            <a:r>
              <a:rPr kumimoji="1" lang="en-US" altLang="ja-JP" dirty="0"/>
              <a:t>』</a:t>
            </a:r>
            <a:r>
              <a:rPr kumimoji="1" lang="ja-JP" altLang="en-US" dirty="0"/>
              <a:t>」（</a:t>
            </a:r>
            <a:r>
              <a:rPr kumimoji="1" lang="en-US" altLang="ja-JP" dirty="0"/>
              <a:t>25</a:t>
            </a:r>
            <a:r>
              <a:rPr kumimoji="1" lang="ja-JP" altLang="en-US" dirty="0"/>
              <a:t>頁）</a:t>
            </a:r>
            <a:r>
              <a:rPr lang="ja-JP" altLang="en-US" dirty="0"/>
              <a:t>「究極兵器の出現により、戦争の問題は完全に変わってしまいました。そして、抑止がその証明なのです。最終兵器、それを使用する可能性、さらにその兵站学的準備と結びついた戦争現象があることを、わたしたちは見誤ってはなりません。」（</a:t>
            </a:r>
            <a:r>
              <a:rPr lang="en-US" altLang="ja-JP" dirty="0"/>
              <a:t>26</a:t>
            </a:r>
            <a:r>
              <a:rPr lang="ja-JP" altLang="en-US" dirty="0"/>
              <a:t>頁）</a:t>
            </a:r>
            <a:endParaRPr lang="en-US" altLang="ja-JP" dirty="0"/>
          </a:p>
          <a:p>
            <a:r>
              <a:rPr kumimoji="1" lang="ja-JP" altLang="en-US" dirty="0"/>
              <a:t>「私は戦争の知には反対ですが、軍人には反対しません。・・</a:t>
            </a:r>
            <a:endParaRPr kumimoji="1" lang="en-US" altLang="ja-JP" dirty="0"/>
          </a:p>
          <a:p>
            <a:r>
              <a:rPr lang="ja-JP" altLang="en-US" dirty="0"/>
              <a:t>彼らは戦争機械に支配されているのです。ですから私の戦争反対は、テクノロジー、社会、テクノロジーの哲学などにおける戦争の本質に対する反対なのです。」（</a:t>
            </a:r>
            <a:r>
              <a:rPr lang="en-US" altLang="ja-JP" dirty="0"/>
              <a:t>27</a:t>
            </a:r>
            <a:r>
              <a:rPr lang="ja-JP" altLang="en-US" dirty="0"/>
              <a:t>頁）</a:t>
            </a:r>
            <a:endParaRPr kumimoji="1" lang="ja-JP" altLang="en-US" dirty="0"/>
          </a:p>
        </p:txBody>
      </p:sp>
    </p:spTree>
    <p:extLst>
      <p:ext uri="{BB962C8B-B14F-4D97-AF65-F5344CB8AC3E}">
        <p14:creationId xmlns:p14="http://schemas.microsoft.com/office/powerpoint/2010/main" val="2944823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A35FA9-20E0-4FDA-A100-CE533B79AF54}"/>
              </a:ext>
            </a:extLst>
          </p:cNvPr>
          <p:cNvSpPr>
            <a:spLocks noGrp="1"/>
          </p:cNvSpPr>
          <p:nvPr>
            <p:ph type="title"/>
          </p:nvPr>
        </p:nvSpPr>
        <p:spPr>
          <a:xfrm>
            <a:off x="838200" y="365126"/>
            <a:ext cx="10515600" cy="75142"/>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BD0C6650-EF87-4A5D-891E-B2032D8466E8}"/>
              </a:ext>
            </a:extLst>
          </p:cNvPr>
          <p:cNvSpPr>
            <a:spLocks noGrp="1"/>
          </p:cNvSpPr>
          <p:nvPr>
            <p:ph idx="1"/>
          </p:nvPr>
        </p:nvSpPr>
        <p:spPr>
          <a:xfrm>
            <a:off x="838200" y="440268"/>
            <a:ext cx="10515600" cy="5736695"/>
          </a:xfrm>
        </p:spPr>
        <p:txBody>
          <a:bodyPr/>
          <a:lstStyle/>
          <a:p>
            <a:r>
              <a:rPr kumimoji="1" lang="ja-JP" altLang="en-US" dirty="0"/>
              <a:t>「純粋戦争とは、科学の中で作動する戦争です。それは、知の領域をすでに歪めつつあること全て、終末観の中で諸知識を一本化しつつあること全てです。」（</a:t>
            </a:r>
            <a:r>
              <a:rPr kumimoji="1" lang="en-US" altLang="ja-JP" dirty="0"/>
              <a:t>30</a:t>
            </a:r>
            <a:r>
              <a:rPr kumimoji="1" lang="ja-JP" altLang="en-US" dirty="0"/>
              <a:t>頁）</a:t>
            </a:r>
            <a:endParaRPr kumimoji="1" lang="en-US" altLang="ja-JP" dirty="0"/>
          </a:p>
          <a:p>
            <a:r>
              <a:rPr lang="ja-JP" altLang="en-US" dirty="0"/>
              <a:t>「科学とテクノロジーは、人間の自然に対する疑問から生まれました。テクノロジーが生まれるのは、自然の謎に関して明らかにされたこの知からなのです。それ以来、つまり約一世紀前から科学とテクノロジーの謎は、その発達にしたがって、自然の謎にとって代わる傾向にあります。・・・そしてその謎に答えるのは、科学者でも技術者でもありません。もっと言えば、そういう人たちがいないのは、謎解きを拒否するからなのです。科学者も技術者も、知っているふりをしながら、テクノロジーの謎に他人が立ち入るのを許さないのです。そこでは、テクノロジーの謎は自然の謎以上に、あるいは少なくともそれと同じくらい、畏怖すべきものとなるのです。」（</a:t>
            </a:r>
            <a:r>
              <a:rPr lang="en-US" altLang="ja-JP" dirty="0"/>
              <a:t>31</a:t>
            </a:r>
            <a:r>
              <a:rPr lang="ja-JP" altLang="en-US" dirty="0"/>
              <a:t>頁）</a:t>
            </a:r>
            <a:endParaRPr kumimoji="1" lang="ja-JP" altLang="en-US" dirty="0"/>
          </a:p>
        </p:txBody>
      </p:sp>
    </p:spTree>
    <p:extLst>
      <p:ext uri="{BB962C8B-B14F-4D97-AF65-F5344CB8AC3E}">
        <p14:creationId xmlns:p14="http://schemas.microsoft.com/office/powerpoint/2010/main" val="21526110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BF4727-B383-431F-91CE-2808F473FC4D}"/>
              </a:ext>
            </a:extLst>
          </p:cNvPr>
          <p:cNvSpPr>
            <a:spLocks noGrp="1"/>
          </p:cNvSpPr>
          <p:nvPr>
            <p:ph type="title"/>
          </p:nvPr>
        </p:nvSpPr>
        <p:spPr>
          <a:xfrm>
            <a:off x="838200" y="365126"/>
            <a:ext cx="10515600" cy="75142"/>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7F7FE6E7-7F41-4F86-B927-9CD32ADB4FDC}"/>
              </a:ext>
            </a:extLst>
          </p:cNvPr>
          <p:cNvSpPr>
            <a:spLocks noGrp="1"/>
          </p:cNvSpPr>
          <p:nvPr>
            <p:ph idx="1"/>
          </p:nvPr>
        </p:nvSpPr>
        <p:spPr>
          <a:xfrm>
            <a:off x="838200" y="440268"/>
            <a:ext cx="10515600" cy="5736695"/>
          </a:xfrm>
        </p:spPr>
        <p:txBody>
          <a:bodyPr>
            <a:normAutofit fontScale="92500"/>
          </a:bodyPr>
          <a:lstStyle/>
          <a:p>
            <a:r>
              <a:rPr kumimoji="1" lang="ja-JP" altLang="en-US" dirty="0"/>
              <a:t>「戦争を通じてテクノロジーに興味をもつというだけで、疑惑の目で見られます。一般に戦争は否定的なこと、テクノロジーは肯定的なことと考えられていますからね。ですから、テクノロジーの肯定的な現象の大半が兵器工場と戦争経済から来ているというだけで、人びとには受け入れがたいことなのです。彼らは、私をむりやり拒もうとします。」（</a:t>
            </a:r>
            <a:r>
              <a:rPr kumimoji="1" lang="en-US" altLang="ja-JP" dirty="0"/>
              <a:t>35</a:t>
            </a:r>
            <a:r>
              <a:rPr kumimoji="1" lang="ja-JP" altLang="en-US" dirty="0"/>
              <a:t>頁）</a:t>
            </a:r>
            <a:endParaRPr kumimoji="1" lang="en-US" altLang="ja-JP" dirty="0"/>
          </a:p>
          <a:p>
            <a:r>
              <a:rPr lang="ja-JP" altLang="en-US" dirty="0"/>
              <a:t>「クラウゼヴィッツが言っています。</a:t>
            </a:r>
            <a:r>
              <a:rPr lang="en-US" altLang="ja-JP" dirty="0"/>
              <a:t>『</a:t>
            </a:r>
            <a:r>
              <a:rPr lang="ja-JP" altLang="en-US" dirty="0"/>
              <a:t>戦争とは他の手段による政治である</a:t>
            </a:r>
            <a:r>
              <a:rPr lang="en-US" altLang="ja-JP" dirty="0"/>
              <a:t>』</a:t>
            </a:r>
            <a:r>
              <a:rPr lang="ja-JP" altLang="en-US" dirty="0"/>
              <a:t>と。私ならこう言いましょう。抑止という全面平和は、他の手段により続行された全面戦争である、と。」（</a:t>
            </a:r>
            <a:r>
              <a:rPr lang="en-US" altLang="ja-JP" dirty="0"/>
              <a:t>56</a:t>
            </a:r>
            <a:r>
              <a:rPr lang="ja-JP" altLang="en-US" dirty="0"/>
              <a:t>頁）</a:t>
            </a:r>
            <a:endParaRPr lang="en-US" altLang="ja-JP" dirty="0"/>
          </a:p>
          <a:p>
            <a:r>
              <a:rPr kumimoji="1" lang="ja-JP" altLang="en-US" dirty="0"/>
              <a:t>「国家的テロリズム」「これはどこにでも見られます。これこそ、戦争自体ではなく、戦争が抑止に退化していくという重要な次元なのです。政治的戦争を禁じる抑止の方法は、争いではなく、戦争なき戦争行為の盛り返しに力をかします。こういう行為の土着化こそが、今日、全世界を腐敗させつつあるわけです。」（</a:t>
            </a:r>
            <a:r>
              <a:rPr kumimoji="1" lang="en-US" altLang="ja-JP" dirty="0"/>
              <a:t>38</a:t>
            </a:r>
            <a:r>
              <a:rPr kumimoji="1" lang="ja-JP" altLang="en-US" dirty="0"/>
              <a:t>～</a:t>
            </a:r>
            <a:r>
              <a:rPr kumimoji="1" lang="en-US" altLang="ja-JP" dirty="0"/>
              <a:t>9</a:t>
            </a:r>
            <a:r>
              <a:rPr kumimoji="1" lang="ja-JP" altLang="en-US" dirty="0"/>
              <a:t>頁）</a:t>
            </a:r>
          </a:p>
        </p:txBody>
      </p:sp>
    </p:spTree>
    <p:extLst>
      <p:ext uri="{BB962C8B-B14F-4D97-AF65-F5344CB8AC3E}">
        <p14:creationId xmlns:p14="http://schemas.microsoft.com/office/powerpoint/2010/main" val="12958445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BCD4A3-AA66-4365-9D0B-77E99C8F2CD4}"/>
              </a:ext>
            </a:extLst>
          </p:cNvPr>
          <p:cNvSpPr>
            <a:spLocks noGrp="1"/>
          </p:cNvSpPr>
          <p:nvPr>
            <p:ph type="title"/>
          </p:nvPr>
        </p:nvSpPr>
        <p:spPr>
          <a:xfrm>
            <a:off x="838200" y="365126"/>
            <a:ext cx="10515600" cy="125942"/>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F731A9FD-0910-40AC-8471-DE6D3220C25F}"/>
              </a:ext>
            </a:extLst>
          </p:cNvPr>
          <p:cNvSpPr>
            <a:spLocks noGrp="1"/>
          </p:cNvSpPr>
          <p:nvPr>
            <p:ph idx="1"/>
          </p:nvPr>
        </p:nvSpPr>
        <p:spPr>
          <a:xfrm>
            <a:off x="838200" y="617010"/>
            <a:ext cx="10515600" cy="5559953"/>
          </a:xfrm>
        </p:spPr>
        <p:txBody>
          <a:bodyPr>
            <a:normAutofit lnSpcReduction="10000"/>
          </a:bodyPr>
          <a:lstStyle/>
          <a:p>
            <a:r>
              <a:rPr kumimoji="1" lang="ja-JP" altLang="en-US" dirty="0"/>
              <a:t>都市ゲリラの可能性。ヴィリリオは、イタリアの赤い旅団が彼の軍事論を受け入れたことに対して、民衆防衛ではなくて民衆攻撃と捉えてこれを</a:t>
            </a:r>
            <a:r>
              <a:rPr lang="ja-JP" altLang="en-US" dirty="0"/>
              <a:t>批判</a:t>
            </a:r>
            <a:r>
              <a:rPr kumimoji="1" lang="ja-JP" altLang="en-US" dirty="0"/>
              <a:t>するために</a:t>
            </a:r>
            <a:r>
              <a:rPr kumimoji="1" lang="en-US" altLang="ja-JP" dirty="0"/>
              <a:t>『</a:t>
            </a:r>
            <a:r>
              <a:rPr kumimoji="1" lang="ja-JP" altLang="en-US" dirty="0"/>
              <a:t>民衆防衛とエコロジー闘争</a:t>
            </a:r>
            <a:r>
              <a:rPr kumimoji="1" lang="en-US" altLang="ja-JP" dirty="0"/>
              <a:t>』</a:t>
            </a:r>
            <a:r>
              <a:rPr kumimoji="1" lang="ja-JP" altLang="en-US" dirty="0"/>
              <a:t>を書いた。</a:t>
            </a:r>
            <a:r>
              <a:rPr kumimoji="1" lang="en-US" altLang="ja-JP" dirty="0"/>
              <a:t>『</a:t>
            </a:r>
            <a:r>
              <a:rPr kumimoji="1" lang="ja-JP" altLang="en-US" dirty="0"/>
              <a:t>純粋戦争</a:t>
            </a:r>
            <a:r>
              <a:rPr kumimoji="1" lang="en-US" altLang="ja-JP" dirty="0"/>
              <a:t>』</a:t>
            </a:r>
            <a:r>
              <a:rPr kumimoji="1" lang="ja-JP" altLang="en-US" dirty="0"/>
              <a:t>ではこの問題にこう答えている。</a:t>
            </a:r>
            <a:endParaRPr kumimoji="1" lang="en-US" altLang="ja-JP" dirty="0"/>
          </a:p>
          <a:p>
            <a:r>
              <a:rPr lang="ja-JP" altLang="en-US" dirty="0"/>
              <a:t>「国民国家はすでに、あまりに多くの手段を掌中に収めてしまった。国民国家は、純粋状態にある国家の中核で純粋状態にある小さなかけらが集合したものです。すでに暴力であるものに、暴力でもって対抗することはできません。それを強化し極端へ走らせることにしかなりません。つまり国家の最大限の権力へ。ちょうど、イタリアの例に見られるように。今日、唯一頼れるものは非暴力なのです。」（</a:t>
            </a:r>
            <a:r>
              <a:rPr lang="en-US" altLang="ja-JP" dirty="0"/>
              <a:t>72</a:t>
            </a:r>
            <a:r>
              <a:rPr lang="ja-JP" altLang="en-US" dirty="0"/>
              <a:t>頁）</a:t>
            </a:r>
            <a:endParaRPr lang="en-US" altLang="ja-JP" dirty="0"/>
          </a:p>
          <a:p>
            <a:r>
              <a:rPr kumimoji="1" lang="ja-JP" altLang="en-US" dirty="0"/>
              <a:t>「今日の問題とはこうでしょう。いかに核の君主制を打ち倒すか、つまり私たちの社会、わたしたちのいくつもの社会の中心にあるこの兵器の神権の</a:t>
            </a:r>
            <a:r>
              <a:rPr lang="ja-JP" altLang="en-US" dirty="0"/>
              <a:t>存在</a:t>
            </a:r>
            <a:r>
              <a:rPr kumimoji="1" lang="ja-JP" altLang="en-US" dirty="0"/>
              <a:t>を打ち倒すか、です。これこそまさに、大問題です。」（</a:t>
            </a:r>
            <a:r>
              <a:rPr kumimoji="1" lang="en-US" altLang="ja-JP" dirty="0"/>
              <a:t>79</a:t>
            </a:r>
            <a:r>
              <a:rPr kumimoji="1" lang="ja-JP" altLang="en-US" dirty="0"/>
              <a:t>頁）</a:t>
            </a:r>
          </a:p>
        </p:txBody>
      </p:sp>
    </p:spTree>
    <p:extLst>
      <p:ext uri="{BB962C8B-B14F-4D97-AF65-F5344CB8AC3E}">
        <p14:creationId xmlns:p14="http://schemas.microsoft.com/office/powerpoint/2010/main" val="84287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375936-AABD-452E-B75B-32F35F35209C}"/>
              </a:ext>
            </a:extLst>
          </p:cNvPr>
          <p:cNvSpPr>
            <a:spLocks noGrp="1"/>
          </p:cNvSpPr>
          <p:nvPr>
            <p:ph type="title"/>
          </p:nvPr>
        </p:nvSpPr>
        <p:spPr>
          <a:xfrm>
            <a:off x="838200" y="365126"/>
            <a:ext cx="10515600" cy="125942"/>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BFA8037A-BD2E-4026-B954-240B558F9A7F}"/>
              </a:ext>
            </a:extLst>
          </p:cNvPr>
          <p:cNvSpPr>
            <a:spLocks noGrp="1"/>
          </p:cNvSpPr>
          <p:nvPr>
            <p:ph idx="1"/>
          </p:nvPr>
        </p:nvSpPr>
        <p:spPr>
          <a:xfrm>
            <a:off x="838200" y="491068"/>
            <a:ext cx="10515600" cy="5685895"/>
          </a:xfrm>
        </p:spPr>
        <p:txBody>
          <a:bodyPr/>
          <a:lstStyle/>
          <a:p>
            <a:r>
              <a:rPr kumimoji="1" lang="ja-JP" altLang="en-US" dirty="0"/>
              <a:t>「テクノロジーが謎ならば、単にテクノロジーについてだけではなく、その謎についても研究すべきです。」（</a:t>
            </a:r>
            <a:r>
              <a:rPr kumimoji="1" lang="en-US" altLang="ja-JP" dirty="0"/>
              <a:t>86</a:t>
            </a:r>
            <a:r>
              <a:rPr kumimoji="1" lang="ja-JP" altLang="en-US" dirty="0"/>
              <a:t>頁）</a:t>
            </a:r>
            <a:endParaRPr kumimoji="1" lang="en-US" altLang="ja-JP" dirty="0"/>
          </a:p>
          <a:p>
            <a:r>
              <a:rPr lang="ja-JP" altLang="en-US" dirty="0"/>
              <a:t>「私は革命を信じませんが、革命的抵抗は信じます。・・・誰もが今日、テクノロジーの謎という解釈の仕事に携わらなくてはならないのです！科学者が回答を見出すとは信じられません。人びとの自主独立においてこそ、機械や状況などの再解釈という仕事がなされなくてはならないのです。それも、死の痛みを感じながら。なぜなら時間がないからです。それが私のポジションです。」（</a:t>
            </a:r>
            <a:r>
              <a:rPr lang="en-US" altLang="ja-JP" dirty="0"/>
              <a:t>107</a:t>
            </a:r>
            <a:r>
              <a:rPr lang="ja-JP" altLang="en-US" dirty="0"/>
              <a:t>頁）</a:t>
            </a:r>
            <a:endParaRPr lang="en-US" altLang="ja-JP" dirty="0"/>
          </a:p>
          <a:p>
            <a:r>
              <a:rPr kumimoji="1" lang="ja-JP" altLang="en-US" dirty="0"/>
              <a:t>「速度の生産は最近の出来事です。</a:t>
            </a:r>
            <a:r>
              <a:rPr kumimoji="1" lang="en-US" altLang="ja-JP" dirty="0"/>
              <a:t>19</a:t>
            </a:r>
            <a:r>
              <a:rPr kumimoji="1" lang="ja-JP" altLang="en-US" dirty="0"/>
              <a:t>世紀初頭に始まったところです。」（</a:t>
            </a:r>
            <a:r>
              <a:rPr kumimoji="1" lang="en-US" altLang="ja-JP" dirty="0"/>
              <a:t>115</a:t>
            </a:r>
            <a:r>
              <a:rPr kumimoji="1" lang="ja-JP" altLang="en-US" dirty="0"/>
              <a:t>頁）</a:t>
            </a:r>
          </a:p>
        </p:txBody>
      </p:sp>
    </p:spTree>
    <p:extLst>
      <p:ext uri="{BB962C8B-B14F-4D97-AF65-F5344CB8AC3E}">
        <p14:creationId xmlns:p14="http://schemas.microsoft.com/office/powerpoint/2010/main" val="3153134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2ED1C1-DD80-4CD5-96EC-3A4C15C4F7B2}"/>
              </a:ext>
            </a:extLst>
          </p:cNvPr>
          <p:cNvSpPr>
            <a:spLocks noGrp="1"/>
          </p:cNvSpPr>
          <p:nvPr>
            <p:ph type="title"/>
          </p:nvPr>
        </p:nvSpPr>
        <p:spPr>
          <a:xfrm>
            <a:off x="838200" y="365125"/>
            <a:ext cx="10515600" cy="45719"/>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9136F9DD-ECD7-42B1-A03E-592C913B05C0}"/>
              </a:ext>
            </a:extLst>
          </p:cNvPr>
          <p:cNvSpPr>
            <a:spLocks noGrp="1"/>
          </p:cNvSpPr>
          <p:nvPr>
            <p:ph idx="1"/>
          </p:nvPr>
        </p:nvSpPr>
        <p:spPr>
          <a:xfrm>
            <a:off x="838200" y="502282"/>
            <a:ext cx="10515600" cy="5674681"/>
          </a:xfrm>
        </p:spPr>
        <p:txBody>
          <a:bodyPr/>
          <a:lstStyle/>
          <a:p>
            <a:r>
              <a:rPr kumimoji="1" lang="ja-JP" altLang="en-US" dirty="0"/>
              <a:t>目次</a:t>
            </a:r>
            <a:endParaRPr kumimoji="1" lang="en-US" altLang="ja-JP" dirty="0"/>
          </a:p>
          <a:p>
            <a:r>
              <a:rPr lang="ja-JP" altLang="en-US" dirty="0"/>
              <a:t>１．「戦争の文化」という問題提起</a:t>
            </a:r>
            <a:endParaRPr lang="en-US" altLang="ja-JP" dirty="0"/>
          </a:p>
          <a:p>
            <a:pPr marL="0" indent="0">
              <a:buNone/>
            </a:pPr>
            <a:r>
              <a:rPr lang="ja-JP" altLang="en-US" dirty="0"/>
              <a:t>　　　　ダワー</a:t>
            </a:r>
            <a:r>
              <a:rPr lang="en-US" altLang="ja-JP" dirty="0"/>
              <a:t>『</a:t>
            </a:r>
            <a:r>
              <a:rPr lang="ja-JP" altLang="en-US" dirty="0"/>
              <a:t>戦争の文化</a:t>
            </a:r>
            <a:r>
              <a:rPr lang="en-US" altLang="ja-JP" dirty="0"/>
              <a:t>』</a:t>
            </a:r>
            <a:r>
              <a:rPr lang="ja-JP" altLang="en-US" dirty="0"/>
              <a:t>を読む</a:t>
            </a:r>
            <a:endParaRPr lang="en-US" altLang="ja-JP" dirty="0"/>
          </a:p>
          <a:p>
            <a:r>
              <a:rPr kumimoji="1" lang="ja-JP" altLang="en-US" dirty="0"/>
              <a:t>２．ポール・ヴィリリオの「純粋戦争」</a:t>
            </a:r>
            <a:endParaRPr kumimoji="1" lang="en-US" altLang="ja-JP" dirty="0"/>
          </a:p>
          <a:p>
            <a:pPr marL="0" indent="0">
              <a:buNone/>
            </a:pPr>
            <a:r>
              <a:rPr lang="ja-JP" altLang="en-US" dirty="0"/>
              <a:t>　　　　ヴィリリオの冷戦下の戦争分析に学ぶ</a:t>
            </a:r>
            <a:endParaRPr kumimoji="1" lang="en-US" altLang="ja-JP" dirty="0"/>
          </a:p>
          <a:p>
            <a:r>
              <a:rPr lang="ja-JP" altLang="en-US" dirty="0"/>
              <a:t>３．現代戦争論（内戦論）における欠落点</a:t>
            </a:r>
            <a:endParaRPr lang="en-US" altLang="ja-JP" dirty="0"/>
          </a:p>
          <a:p>
            <a:pPr marL="0" indent="0">
              <a:buNone/>
            </a:pPr>
            <a:r>
              <a:rPr lang="ja-JP" altLang="en-US" dirty="0"/>
              <a:t>　　　　ラッツアラートやラトゥールの戦争論の紹介</a:t>
            </a:r>
            <a:endParaRPr lang="en-US" altLang="ja-JP" dirty="0"/>
          </a:p>
          <a:p>
            <a:r>
              <a:rPr kumimoji="1" lang="ja-JP" altLang="en-US" dirty="0"/>
              <a:t>４．必要なのは内戦論ではなくて陣地戦論</a:t>
            </a:r>
            <a:endParaRPr kumimoji="1" lang="en-US" altLang="ja-JP" dirty="0"/>
          </a:p>
          <a:p>
            <a:pPr marL="0" indent="0">
              <a:buNone/>
            </a:pPr>
            <a:r>
              <a:rPr lang="ja-JP" altLang="en-US" dirty="0"/>
              <a:t>　　　　戦時下での陣地戦の課題を探る</a:t>
            </a:r>
            <a:endParaRPr kumimoji="1" lang="ja-JP" altLang="en-US" dirty="0"/>
          </a:p>
        </p:txBody>
      </p:sp>
    </p:spTree>
    <p:extLst>
      <p:ext uri="{BB962C8B-B14F-4D97-AF65-F5344CB8AC3E}">
        <p14:creationId xmlns:p14="http://schemas.microsoft.com/office/powerpoint/2010/main" val="1004977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C9353A-A31F-4DD8-9E93-E16BB9043630}"/>
              </a:ext>
            </a:extLst>
          </p:cNvPr>
          <p:cNvSpPr>
            <a:spLocks noGrp="1"/>
          </p:cNvSpPr>
          <p:nvPr>
            <p:ph type="title"/>
          </p:nvPr>
        </p:nvSpPr>
        <p:spPr>
          <a:xfrm>
            <a:off x="838200" y="365126"/>
            <a:ext cx="10515600" cy="58208"/>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B5F6F494-64D3-476B-8A66-BC0907E6D7F4}"/>
              </a:ext>
            </a:extLst>
          </p:cNvPr>
          <p:cNvSpPr>
            <a:spLocks noGrp="1"/>
          </p:cNvSpPr>
          <p:nvPr>
            <p:ph idx="1"/>
          </p:nvPr>
        </p:nvSpPr>
        <p:spPr>
          <a:xfrm>
            <a:off x="838200" y="423334"/>
            <a:ext cx="10515600" cy="5753629"/>
          </a:xfrm>
        </p:spPr>
        <p:txBody>
          <a:bodyPr>
            <a:normAutofit lnSpcReduction="10000"/>
          </a:bodyPr>
          <a:lstStyle/>
          <a:p>
            <a:r>
              <a:rPr kumimoji="1" lang="ja-JP" altLang="en-US" dirty="0"/>
              <a:t>「過去の社会の戦争はすべて戦略であった、</a:t>
            </a:r>
            <a:r>
              <a:rPr kumimoji="1" lang="en-US" altLang="ja-JP" dirty="0"/>
              <a:t>20</a:t>
            </a:r>
            <a:r>
              <a:rPr kumimoji="1" lang="ja-JP" altLang="en-US" dirty="0"/>
              <a:t>世紀はじめの国民国家を統治していたのも戦略だった。とするならば、現在その戦略は兵站学でしかありえないでしょう。兵站学自体が、あらゆる戦争のすべてとなったのです。なぜなら、抑止の時代には兵器の生産がすでに戦争だからです。」（</a:t>
            </a:r>
            <a:r>
              <a:rPr kumimoji="1" lang="en-US" altLang="ja-JP" dirty="0"/>
              <a:t>122</a:t>
            </a:r>
            <a:r>
              <a:rPr kumimoji="1" lang="ja-JP" altLang="en-US" dirty="0"/>
              <a:t>頁）</a:t>
            </a:r>
            <a:endParaRPr kumimoji="1" lang="en-US" altLang="ja-JP" dirty="0"/>
          </a:p>
          <a:p>
            <a:r>
              <a:rPr lang="ja-JP" altLang="en-US" dirty="0"/>
              <a:t>「抑止とは、全面平和を保障する軍備の発展です。高度な軍備を行えば行うほど、敵を抑止できるというわけです。ですから戦争はもはや、実際の交戦ではなくその準備にあるのです。戦争の永続化、私が純粋戦争と呼んでいるものは戦争の反復ではなく、はてしない準備においてのみ遂行されるのです。ただ、このはてしない準備、兵站学の到来は民間消費という意味では社会の非成長なのです。」（</a:t>
            </a:r>
            <a:r>
              <a:rPr lang="en-US" altLang="ja-JP" dirty="0"/>
              <a:t>122</a:t>
            </a:r>
            <a:r>
              <a:rPr lang="ja-JP" altLang="en-US" dirty="0"/>
              <a:t>頁）</a:t>
            </a:r>
            <a:endParaRPr lang="en-US" altLang="ja-JP" dirty="0"/>
          </a:p>
          <a:p>
            <a:r>
              <a:rPr kumimoji="1" lang="ja-JP" altLang="en-US" dirty="0"/>
              <a:t>「これは戦時経済の側から言えば、ちょうどエコロジーでいうゼロ成長に似ています。エコロジーのセロ成長の概念に対して、</a:t>
            </a:r>
            <a:r>
              <a:rPr kumimoji="1" lang="en-US" altLang="ja-JP" dirty="0"/>
              <a:t>『</a:t>
            </a:r>
            <a:r>
              <a:rPr kumimoji="1" lang="ja-JP" altLang="en-US" dirty="0"/>
              <a:t>環境兵站学</a:t>
            </a:r>
            <a:r>
              <a:rPr kumimoji="1" lang="en-US" altLang="ja-JP" dirty="0"/>
              <a:t>』</a:t>
            </a:r>
            <a:r>
              <a:rPr kumimoji="1" lang="ja-JP" altLang="en-US" dirty="0"/>
              <a:t>におけるゼロ成長が対応します。」（</a:t>
            </a:r>
            <a:r>
              <a:rPr kumimoji="1" lang="en-US" altLang="ja-JP" dirty="0"/>
              <a:t>123</a:t>
            </a:r>
            <a:r>
              <a:rPr kumimoji="1" lang="ja-JP" altLang="en-US" dirty="0"/>
              <a:t>頁）</a:t>
            </a:r>
          </a:p>
        </p:txBody>
      </p:sp>
    </p:spTree>
    <p:extLst>
      <p:ext uri="{BB962C8B-B14F-4D97-AF65-F5344CB8AC3E}">
        <p14:creationId xmlns:p14="http://schemas.microsoft.com/office/powerpoint/2010/main" val="11740953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8F03DF-612D-4BA9-A809-1B5FA0D7B426}"/>
              </a:ext>
            </a:extLst>
          </p:cNvPr>
          <p:cNvSpPr>
            <a:spLocks noGrp="1"/>
          </p:cNvSpPr>
          <p:nvPr>
            <p:ph type="title"/>
          </p:nvPr>
        </p:nvSpPr>
        <p:spPr>
          <a:xfrm>
            <a:off x="838200" y="365125"/>
            <a:ext cx="10515600" cy="45719"/>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B1D6BBFF-E63D-4C48-AFA7-1037DA837DFD}"/>
              </a:ext>
            </a:extLst>
          </p:cNvPr>
          <p:cNvSpPr>
            <a:spLocks noGrp="1"/>
          </p:cNvSpPr>
          <p:nvPr>
            <p:ph idx="1"/>
          </p:nvPr>
        </p:nvSpPr>
        <p:spPr>
          <a:xfrm>
            <a:off x="838200" y="410844"/>
            <a:ext cx="10515600" cy="5766119"/>
          </a:xfrm>
        </p:spPr>
        <p:txBody>
          <a:bodyPr>
            <a:normAutofit fontScale="92500"/>
          </a:bodyPr>
          <a:lstStyle/>
          <a:p>
            <a:r>
              <a:rPr kumimoji="1" lang="ja-JP" altLang="en-US" dirty="0"/>
              <a:t>「古代社会では政治経済的な戦略が主流でした。軍隊も国民的な防衛でした。・・・国家安全保障を旨とする社会</a:t>
            </a:r>
            <a:r>
              <a:rPr kumimoji="1" lang="en-US" altLang="ja-JP" dirty="0"/>
              <a:t>――</a:t>
            </a:r>
            <a:r>
              <a:rPr kumimoji="1" lang="ja-JP" altLang="en-US" dirty="0"/>
              <a:t>この言葉自体興味深いのですが</a:t>
            </a:r>
            <a:r>
              <a:rPr kumimoji="1" lang="en-US" altLang="ja-JP" dirty="0"/>
              <a:t>――</a:t>
            </a:r>
            <a:r>
              <a:rPr kumimoji="1" lang="ja-JP" altLang="en-US" dirty="0"/>
              <a:t>では、武力は人びとに向けられます。まず純粋戦争に必要な、つまり軍備の無限の発展に必要な資金を得るために。また他方では社会を支配する意志もあります。」（</a:t>
            </a:r>
            <a:r>
              <a:rPr kumimoji="1" lang="en-US" altLang="ja-JP" dirty="0"/>
              <a:t>126</a:t>
            </a:r>
            <a:r>
              <a:rPr kumimoji="1" lang="ja-JP" altLang="en-US" dirty="0"/>
              <a:t>頁）</a:t>
            </a:r>
            <a:endParaRPr kumimoji="1" lang="en-US" altLang="ja-JP" dirty="0"/>
          </a:p>
          <a:p>
            <a:r>
              <a:rPr lang="ja-JP" altLang="en-US" dirty="0"/>
              <a:t>「外植民地化ではもはやなく、内的緊張と内植民地化の時代なのです。自分の国民を植民化するしかありません。自国の民間経済の発展を遅らせるしかないのです。」（</a:t>
            </a:r>
            <a:r>
              <a:rPr lang="en-US" altLang="ja-JP" dirty="0"/>
              <a:t>127</a:t>
            </a:r>
            <a:r>
              <a:rPr lang="ja-JP" altLang="en-US" dirty="0"/>
              <a:t>頁）</a:t>
            </a:r>
            <a:endParaRPr lang="en-US" altLang="ja-JP" dirty="0"/>
          </a:p>
          <a:p>
            <a:r>
              <a:rPr kumimoji="1" lang="ja-JP" altLang="en-US" dirty="0"/>
              <a:t>「レーガンは、私の意見ではすでにアメリカで内植民地化を適用しています。ヨーロッパにあった、そしてある意味で</a:t>
            </a:r>
            <a:r>
              <a:rPr kumimoji="1" lang="en-US" altLang="ja-JP" dirty="0"/>
              <a:t>60</a:t>
            </a:r>
            <a:r>
              <a:rPr kumimoji="1" lang="ja-JP" altLang="en-US" dirty="0"/>
              <a:t>年代の合衆国にもあった福祉国家は、合衆国において私のいう運命国家に変わりつつあります。つまり運命＝不可避性の国家、核やテクノロジーなどの運命＝不可避性の国家であると同時に、承認された法ではなく流通している法という運命＝不可避性の国家になりつつあるのです。」（</a:t>
            </a:r>
            <a:r>
              <a:rPr kumimoji="1" lang="en-US" altLang="ja-JP" dirty="0"/>
              <a:t>129</a:t>
            </a:r>
            <a:r>
              <a:rPr kumimoji="1" lang="ja-JP" altLang="en-US" dirty="0"/>
              <a:t>～</a:t>
            </a:r>
            <a:r>
              <a:rPr kumimoji="1" lang="en-US" altLang="ja-JP" dirty="0"/>
              <a:t>130</a:t>
            </a:r>
            <a:r>
              <a:rPr kumimoji="1" lang="ja-JP" altLang="en-US" dirty="0"/>
              <a:t>頁）</a:t>
            </a:r>
          </a:p>
        </p:txBody>
      </p:sp>
    </p:spTree>
    <p:extLst>
      <p:ext uri="{BB962C8B-B14F-4D97-AF65-F5344CB8AC3E}">
        <p14:creationId xmlns:p14="http://schemas.microsoft.com/office/powerpoint/2010/main" val="2632145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B27721-EA29-4CD2-AF1F-607E3012CCA3}"/>
              </a:ext>
            </a:extLst>
          </p:cNvPr>
          <p:cNvSpPr>
            <a:spLocks noGrp="1"/>
          </p:cNvSpPr>
          <p:nvPr>
            <p:ph type="title"/>
          </p:nvPr>
        </p:nvSpPr>
        <p:spPr>
          <a:xfrm>
            <a:off x="838200" y="365126"/>
            <a:ext cx="10515600" cy="75142"/>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3BAFF551-3180-41B1-A01C-D279B3C8C226}"/>
              </a:ext>
            </a:extLst>
          </p:cNvPr>
          <p:cNvSpPr>
            <a:spLocks noGrp="1"/>
          </p:cNvSpPr>
          <p:nvPr>
            <p:ph idx="1"/>
          </p:nvPr>
        </p:nvSpPr>
        <p:spPr>
          <a:xfrm>
            <a:off x="838200" y="440268"/>
            <a:ext cx="10515600" cy="5736695"/>
          </a:xfrm>
        </p:spPr>
        <p:txBody>
          <a:bodyPr>
            <a:normAutofit fontScale="92500" lnSpcReduction="10000"/>
          </a:bodyPr>
          <a:lstStyle/>
          <a:p>
            <a:r>
              <a:rPr kumimoji="1" lang="ja-JP" altLang="en-US" dirty="0"/>
              <a:t>「福祉国家と運命国家とは、まったく異なる時間や歴史のヴィジョンをもっています。福祉国家とは持続する国家であり、歴史</a:t>
            </a:r>
            <a:r>
              <a:rPr lang="ja-JP" altLang="en-US" dirty="0"/>
              <a:t>を持続</a:t>
            </a:r>
            <a:r>
              <a:rPr kumimoji="1" lang="ja-JP" altLang="en-US" dirty="0"/>
              <a:t>、長い持続と考える国家です。しかし、それはもう終わったと思います。」（</a:t>
            </a:r>
            <a:r>
              <a:rPr kumimoji="1" lang="en-US" altLang="ja-JP" dirty="0"/>
              <a:t>130</a:t>
            </a:r>
            <a:r>
              <a:rPr kumimoji="1" lang="ja-JP" altLang="en-US" dirty="0"/>
              <a:t>頁）</a:t>
            </a:r>
            <a:endParaRPr kumimoji="1" lang="en-US" altLang="ja-JP" dirty="0"/>
          </a:p>
          <a:p>
            <a:r>
              <a:rPr lang="ja-JP" altLang="en-US" dirty="0"/>
              <a:t>「福祉国家の最大政治のあとに最小政治が来るのです。・・・最小国家とは私によれば、貧困なのです。もっときちんと言うと、内植民市化なのです。社会にはもはや、自己規制の能力がなくなってしまったように思えます。この能力は今や下からではなく、多国籍企業の手にあります。」（</a:t>
            </a:r>
            <a:r>
              <a:rPr lang="en-US" altLang="ja-JP" dirty="0"/>
              <a:t>131</a:t>
            </a:r>
            <a:r>
              <a:rPr lang="ja-JP" altLang="en-US" dirty="0"/>
              <a:t>頁）</a:t>
            </a:r>
            <a:endParaRPr lang="en-US" altLang="ja-JP" dirty="0"/>
          </a:p>
          <a:p>
            <a:r>
              <a:rPr kumimoji="1" lang="ja-JP" altLang="en-US" dirty="0"/>
              <a:t>「ヨーロッパで語っている自主</a:t>
            </a:r>
            <a:r>
              <a:rPr lang="ja-JP" altLang="en-US" dirty="0"/>
              <a:t>管理</a:t>
            </a:r>
            <a:r>
              <a:rPr kumimoji="1" lang="ja-JP" altLang="en-US" dirty="0"/>
              <a:t>については全く信用していません。私は自主管理、グループの自律の能力を望んでいるのです。直接民主政には賛成です。・・・私は</a:t>
            </a:r>
            <a:r>
              <a:rPr kumimoji="1" lang="en-US" altLang="ja-JP" dirty="0"/>
              <a:t>『</a:t>
            </a:r>
            <a:r>
              <a:rPr kumimoji="1" lang="ja-JP" altLang="en-US" dirty="0"/>
              <a:t>自主管理する</a:t>
            </a:r>
            <a:r>
              <a:rPr kumimoji="1" lang="en-US" altLang="ja-JP" dirty="0"/>
              <a:t>』</a:t>
            </a:r>
            <a:r>
              <a:rPr kumimoji="1" lang="ja-JP" altLang="en-US" dirty="0"/>
              <a:t>人びとの味方ですが、純粋国家、唯一の普遍的でファシスト的な国家とは多国籍企業なのだということを忘れることはできません。・・・こんな時代に自主管理を提案することは、</a:t>
            </a:r>
            <a:r>
              <a:rPr kumimoji="1" lang="en-US" altLang="ja-JP" dirty="0"/>
              <a:t>『</a:t>
            </a:r>
            <a:r>
              <a:rPr kumimoji="1" lang="ja-JP" altLang="en-US" dirty="0"/>
              <a:t>自分でやる</a:t>
            </a:r>
            <a:r>
              <a:rPr kumimoji="1" lang="en-US" altLang="ja-JP" dirty="0"/>
              <a:t>』</a:t>
            </a:r>
            <a:r>
              <a:rPr kumimoji="1" lang="ja-JP" altLang="en-US" dirty="0"/>
              <a:t>主義、つまりあらゆる社会政治学の放棄へと至る罠なのです。」（</a:t>
            </a:r>
            <a:r>
              <a:rPr kumimoji="1" lang="en-US" altLang="ja-JP" dirty="0"/>
              <a:t>133</a:t>
            </a:r>
            <a:r>
              <a:rPr kumimoji="1" lang="ja-JP" altLang="en-US" dirty="0"/>
              <a:t>頁）</a:t>
            </a:r>
          </a:p>
        </p:txBody>
      </p:sp>
    </p:spTree>
    <p:extLst>
      <p:ext uri="{BB962C8B-B14F-4D97-AF65-F5344CB8AC3E}">
        <p14:creationId xmlns:p14="http://schemas.microsoft.com/office/powerpoint/2010/main" val="39898645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7B7017-D0DD-4C31-A74C-820C43CB0849}"/>
              </a:ext>
            </a:extLst>
          </p:cNvPr>
          <p:cNvSpPr>
            <a:spLocks noGrp="1"/>
          </p:cNvSpPr>
          <p:nvPr>
            <p:ph type="title"/>
          </p:nvPr>
        </p:nvSpPr>
        <p:spPr>
          <a:xfrm>
            <a:off x="838200" y="365124"/>
            <a:ext cx="10515600" cy="109008"/>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EAF1BF19-3976-4CCF-BDD2-127A2E8642C4}"/>
              </a:ext>
            </a:extLst>
          </p:cNvPr>
          <p:cNvSpPr>
            <a:spLocks noGrp="1"/>
          </p:cNvSpPr>
          <p:nvPr>
            <p:ph idx="1"/>
          </p:nvPr>
        </p:nvSpPr>
        <p:spPr>
          <a:xfrm>
            <a:off x="838200" y="583140"/>
            <a:ext cx="10515600" cy="5593823"/>
          </a:xfrm>
        </p:spPr>
        <p:txBody>
          <a:bodyPr>
            <a:normAutofit fontScale="92500"/>
          </a:bodyPr>
          <a:lstStyle/>
          <a:p>
            <a:r>
              <a:rPr kumimoji="1" lang="ja-JP" altLang="en-US" dirty="0"/>
              <a:t>「私は女性解放にとても関心をも</a:t>
            </a:r>
            <a:r>
              <a:rPr lang="ja-JP" altLang="en-US" dirty="0"/>
              <a:t>って</a:t>
            </a:r>
            <a:r>
              <a:rPr kumimoji="1" lang="ja-JP" altLang="en-US" dirty="0"/>
              <a:t>いまして、・・・女性のアイデンティティはまだ知られてはいないアイデンティティを表出する意志なのです。・・・文化は差異を作り出す似たような意志から現れました。私がもろ手をあげて指示しているこの素晴らしい創造を別とすれば、現在の女性解放の政治的次元は全くひどいと思います。彼女らは地政学的な次元、純粋戦争の状況、いま私たちの知っている絶対的抑止について何も考えないからです。」（</a:t>
            </a:r>
            <a:r>
              <a:rPr kumimoji="1" lang="en-US" altLang="ja-JP" dirty="0"/>
              <a:t>147</a:t>
            </a:r>
            <a:r>
              <a:rPr kumimoji="1" lang="ja-JP" altLang="en-US" dirty="0"/>
              <a:t>～</a:t>
            </a:r>
            <a:r>
              <a:rPr kumimoji="1" lang="en-US" altLang="ja-JP" dirty="0"/>
              <a:t>8</a:t>
            </a:r>
            <a:r>
              <a:rPr kumimoji="1" lang="ja-JP" altLang="en-US" dirty="0"/>
              <a:t>頁）</a:t>
            </a:r>
            <a:endParaRPr kumimoji="1" lang="en-US" altLang="ja-JP" dirty="0"/>
          </a:p>
          <a:p>
            <a:r>
              <a:rPr lang="ja-JP" altLang="en-US" dirty="0"/>
              <a:t>「第三段階の方が、わたしにはもっと興味があります。必ずしも最も重要というわけではありませんが。戦争機械そのものとしての科学との対立です。科学とは進歩である、というイデオロギーは、わたしには運命的なイデオロギーです。科学と</a:t>
            </a:r>
            <a:r>
              <a:rPr lang="ja-JP" altLang="en-US" dirty="0" err="1"/>
              <a:t>テクノロジーーーテクノロジー</a:t>
            </a:r>
            <a:r>
              <a:rPr lang="ja-JP" altLang="en-US" dirty="0"/>
              <a:t>の驚異、科学の驚異</a:t>
            </a:r>
            <a:r>
              <a:rPr lang="en-US" altLang="ja-JP" dirty="0"/>
              <a:t>――</a:t>
            </a:r>
            <a:r>
              <a:rPr lang="ja-JP" altLang="en-US" dirty="0"/>
              <a:t>において作用している戦争機械の分析は、私にとっては抵抗の本質です。・・・テクノロジーの大陸に上陸しなくてはなりません。つまり、それが好きなように使える道具や機材とは、もはや信じてはならないのです。」（</a:t>
            </a:r>
            <a:r>
              <a:rPr lang="en-US" altLang="ja-JP" dirty="0"/>
              <a:t>179</a:t>
            </a:r>
            <a:r>
              <a:rPr lang="ja-JP" altLang="en-US" dirty="0"/>
              <a:t>頁）</a:t>
            </a:r>
            <a:endParaRPr kumimoji="1" lang="ja-JP" altLang="en-US" dirty="0"/>
          </a:p>
        </p:txBody>
      </p:sp>
    </p:spTree>
    <p:extLst>
      <p:ext uri="{BB962C8B-B14F-4D97-AF65-F5344CB8AC3E}">
        <p14:creationId xmlns:p14="http://schemas.microsoft.com/office/powerpoint/2010/main" val="14021527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9EA9F6-27BD-4AEF-8296-8CCF3DC4EEAB}"/>
              </a:ext>
            </a:extLst>
          </p:cNvPr>
          <p:cNvSpPr>
            <a:spLocks noGrp="1"/>
          </p:cNvSpPr>
          <p:nvPr>
            <p:ph type="title"/>
          </p:nvPr>
        </p:nvSpPr>
        <p:spPr>
          <a:xfrm>
            <a:off x="838200" y="365126"/>
            <a:ext cx="10515600" cy="125942"/>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1E6EB2F6-3DBC-42C7-8FC0-1F92148BDA73}"/>
              </a:ext>
            </a:extLst>
          </p:cNvPr>
          <p:cNvSpPr>
            <a:spLocks noGrp="1"/>
          </p:cNvSpPr>
          <p:nvPr>
            <p:ph idx="1"/>
          </p:nvPr>
        </p:nvSpPr>
        <p:spPr>
          <a:xfrm>
            <a:off x="838200" y="491068"/>
            <a:ext cx="10515600" cy="5685895"/>
          </a:xfrm>
        </p:spPr>
        <p:txBody>
          <a:bodyPr/>
          <a:lstStyle/>
          <a:p>
            <a:r>
              <a:rPr kumimoji="1" lang="ja-JP" altLang="en-US" dirty="0"/>
              <a:t>「重要なことを、かなりはっきりさせてきたと思います。速度の問題、戦争の本質としての速度、速度の生産者としてのテクノロジー、戦略でなく兵站学としての戦争、交戦や布戦布告ではなく手段と準備としての戦争、内植民地化、植民地はつねに政治的国家、都市に始まり、共同体を通じて国民の間に広まり、最後に英国やフランスのような植民地帝国の座にいたるまで国家のモデルでした。それが今や脱植民地化が始まるや否や、逆噴射を始めたのです。脱植民地化は肯定的なしるしではなく、内植民地化なのです外部を</a:t>
            </a:r>
            <a:r>
              <a:rPr lang="ja-JP" altLang="en-US" dirty="0"/>
              <a:t>脱</a:t>
            </a:r>
            <a:r>
              <a:rPr kumimoji="1" lang="ja-JP" altLang="en-US" dirty="0"/>
              <a:t>植民地化したなら、内部を集中的に植民地化するようになるのです。植民地的な外延性に対して、内植民地的な内緊張性が対応するのです。」（</a:t>
            </a:r>
            <a:r>
              <a:rPr kumimoji="1" lang="en-US" altLang="ja-JP" dirty="0"/>
              <a:t>204</a:t>
            </a:r>
            <a:r>
              <a:rPr kumimoji="1" lang="ja-JP" altLang="en-US" dirty="0"/>
              <a:t>頁）</a:t>
            </a:r>
          </a:p>
        </p:txBody>
      </p:sp>
    </p:spTree>
    <p:extLst>
      <p:ext uri="{BB962C8B-B14F-4D97-AF65-F5344CB8AC3E}">
        <p14:creationId xmlns:p14="http://schemas.microsoft.com/office/powerpoint/2010/main" val="32565043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F2BD04-D00B-4182-89A4-F077469B60E3}"/>
              </a:ext>
            </a:extLst>
          </p:cNvPr>
          <p:cNvSpPr>
            <a:spLocks noGrp="1"/>
          </p:cNvSpPr>
          <p:nvPr>
            <p:ph type="title"/>
          </p:nvPr>
        </p:nvSpPr>
        <p:spPr>
          <a:xfrm>
            <a:off x="838200" y="365126"/>
            <a:ext cx="10515600" cy="871008"/>
          </a:xfrm>
        </p:spPr>
        <p:txBody>
          <a:bodyPr/>
          <a:lstStyle/>
          <a:p>
            <a:r>
              <a:rPr kumimoji="1" lang="ja-JP" altLang="en-US" dirty="0"/>
              <a:t>３．現代戦争論における欠落点</a:t>
            </a:r>
          </a:p>
        </p:txBody>
      </p:sp>
      <p:sp>
        <p:nvSpPr>
          <p:cNvPr id="3" name="コンテンツ プレースホルダー 2">
            <a:extLst>
              <a:ext uri="{FF2B5EF4-FFF2-40B4-BE49-F238E27FC236}">
                <a16:creationId xmlns:a16="http://schemas.microsoft.com/office/drawing/2014/main" id="{F0DB7EF9-2796-4F4D-AEF3-895214767D92}"/>
              </a:ext>
            </a:extLst>
          </p:cNvPr>
          <p:cNvSpPr>
            <a:spLocks noGrp="1"/>
          </p:cNvSpPr>
          <p:nvPr>
            <p:ph idx="1"/>
          </p:nvPr>
        </p:nvSpPr>
        <p:spPr>
          <a:xfrm>
            <a:off x="838200" y="1236134"/>
            <a:ext cx="10515600" cy="4940829"/>
          </a:xfrm>
        </p:spPr>
        <p:txBody>
          <a:bodyPr>
            <a:normAutofit fontScale="92500" lnSpcReduction="10000"/>
          </a:bodyPr>
          <a:lstStyle/>
          <a:p>
            <a:r>
              <a:rPr kumimoji="1" lang="ja-JP" altLang="en-US" dirty="0"/>
              <a:t>エリック・アリエス／マウリツィオ・ラッツアラート</a:t>
            </a:r>
            <a:r>
              <a:rPr kumimoji="1" lang="en-US" altLang="ja-JP" dirty="0"/>
              <a:t>『</a:t>
            </a:r>
            <a:r>
              <a:rPr kumimoji="1" lang="ja-JP" altLang="en-US" dirty="0"/>
              <a:t>戦争と資本</a:t>
            </a:r>
            <a:r>
              <a:rPr kumimoji="1" lang="en-US" altLang="ja-JP" dirty="0"/>
              <a:t>』</a:t>
            </a:r>
            <a:r>
              <a:rPr kumimoji="1" lang="ja-JP" altLang="en-US" dirty="0"/>
              <a:t>（作品社、</a:t>
            </a:r>
            <a:r>
              <a:rPr kumimoji="1" lang="en-US" altLang="ja-JP" dirty="0"/>
              <a:t>2019</a:t>
            </a:r>
            <a:r>
              <a:rPr kumimoji="1" lang="ja-JP" altLang="en-US" dirty="0"/>
              <a:t>年）</a:t>
            </a:r>
            <a:endParaRPr kumimoji="1" lang="en-US" altLang="ja-JP" dirty="0"/>
          </a:p>
          <a:p>
            <a:r>
              <a:rPr lang="ja-JP" altLang="en-US" dirty="0"/>
              <a:t>ラッツアラート</a:t>
            </a:r>
            <a:r>
              <a:rPr lang="en-US" altLang="ja-JP" dirty="0"/>
              <a:t>『</a:t>
            </a:r>
            <a:r>
              <a:rPr lang="ja-JP" altLang="en-US" dirty="0"/>
              <a:t>資本はすべての人間を嫌悪する</a:t>
            </a:r>
            <a:r>
              <a:rPr lang="en-US" altLang="ja-JP" dirty="0"/>
              <a:t>』</a:t>
            </a:r>
            <a:r>
              <a:rPr lang="ja-JP" altLang="en-US" dirty="0"/>
              <a:t>（法政大学出版局、</a:t>
            </a:r>
            <a:r>
              <a:rPr lang="en-US" altLang="ja-JP" dirty="0"/>
              <a:t>2021</a:t>
            </a:r>
            <a:r>
              <a:rPr lang="ja-JP" altLang="en-US" dirty="0"/>
              <a:t>年）</a:t>
            </a:r>
            <a:endParaRPr lang="en-US" altLang="ja-JP" dirty="0"/>
          </a:p>
          <a:p>
            <a:r>
              <a:rPr kumimoji="1" lang="ja-JP" altLang="en-US" dirty="0"/>
              <a:t>ブリュノ・ラトゥール</a:t>
            </a:r>
            <a:r>
              <a:rPr kumimoji="1" lang="en-US" altLang="ja-JP" dirty="0"/>
              <a:t>『</a:t>
            </a:r>
            <a:r>
              <a:rPr kumimoji="1" lang="ja-JP" altLang="en-US" dirty="0"/>
              <a:t>諸世界の戦争</a:t>
            </a:r>
            <a:r>
              <a:rPr kumimoji="1" lang="en-US" altLang="ja-JP" dirty="0"/>
              <a:t>』</a:t>
            </a:r>
            <a:r>
              <a:rPr kumimoji="1" lang="ja-JP" altLang="en-US" dirty="0"/>
              <a:t>（以文社、</a:t>
            </a:r>
            <a:r>
              <a:rPr kumimoji="1" lang="en-US" altLang="ja-JP" dirty="0"/>
              <a:t>2020</a:t>
            </a:r>
            <a:r>
              <a:rPr kumimoji="1" lang="ja-JP" altLang="en-US" dirty="0"/>
              <a:t>年）</a:t>
            </a:r>
            <a:endParaRPr kumimoji="1" lang="en-US" altLang="ja-JP" dirty="0"/>
          </a:p>
          <a:p>
            <a:r>
              <a:rPr lang="ja-JP" altLang="en-US" dirty="0"/>
              <a:t>最近訳された上記三冊を取り上げます。これらが取り上げているのは戦争一般ではなくて、革命運動や社会運動にとっての戦争との闘い方です。</a:t>
            </a:r>
            <a:endParaRPr lang="en-US" altLang="ja-JP" dirty="0"/>
          </a:p>
          <a:p>
            <a:r>
              <a:rPr kumimoji="1" lang="ja-JP" altLang="en-US" dirty="0"/>
              <a:t>●　先に見たヴィリリオは幼少時に被災体験があり、戦争が私の大学だったと回想しているが、活動家ではなく、大学や研究機関の重鎮であった。反戦運動や緑の運動には、反抗しているという点で共感したが、方針には批判的だった。他方、ラッツアラートは、活動家です。</a:t>
            </a:r>
          </a:p>
        </p:txBody>
      </p:sp>
    </p:spTree>
    <p:extLst>
      <p:ext uri="{BB962C8B-B14F-4D97-AF65-F5344CB8AC3E}">
        <p14:creationId xmlns:p14="http://schemas.microsoft.com/office/powerpoint/2010/main" val="993174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6FA54B-6D18-46F4-AA60-57FC81F83855}"/>
              </a:ext>
            </a:extLst>
          </p:cNvPr>
          <p:cNvSpPr>
            <a:spLocks noGrp="1"/>
          </p:cNvSpPr>
          <p:nvPr>
            <p:ph type="title"/>
          </p:nvPr>
        </p:nvSpPr>
        <p:spPr>
          <a:xfrm>
            <a:off x="838200" y="365126"/>
            <a:ext cx="10515600" cy="735542"/>
          </a:xfrm>
        </p:spPr>
        <p:txBody>
          <a:bodyPr/>
          <a:lstStyle/>
          <a:p>
            <a:r>
              <a:rPr kumimoji="1" lang="en-US" altLang="ja-JP" dirty="0"/>
              <a:t>『</a:t>
            </a:r>
            <a:r>
              <a:rPr kumimoji="1" lang="ja-JP" altLang="en-US" dirty="0"/>
              <a:t>戦争と資本</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1B9A7B55-1375-43E1-86BB-B452FC92342B}"/>
              </a:ext>
            </a:extLst>
          </p:cNvPr>
          <p:cNvSpPr>
            <a:spLocks noGrp="1"/>
          </p:cNvSpPr>
          <p:nvPr>
            <p:ph idx="1"/>
          </p:nvPr>
        </p:nvSpPr>
        <p:spPr>
          <a:xfrm>
            <a:off x="838200" y="1100668"/>
            <a:ext cx="10515600" cy="5076295"/>
          </a:xfrm>
        </p:spPr>
        <p:txBody>
          <a:bodyPr>
            <a:normAutofit lnSpcReduction="10000"/>
          </a:bodyPr>
          <a:lstStyle/>
          <a:p>
            <a:r>
              <a:rPr lang="ja-JP" altLang="en-US" dirty="0"/>
              <a:t>序文　統合された世界資本主義とグローバルな内戦</a:t>
            </a:r>
          </a:p>
          <a:p>
            <a:r>
              <a:rPr lang="ja-JP" altLang="en-US" dirty="0"/>
              <a:t>１．われわれは、新たな戦争機械の構築の時代に入ろうとしている</a:t>
            </a:r>
          </a:p>
          <a:p>
            <a:r>
              <a:rPr lang="ja-JP" altLang="en-US" dirty="0"/>
              <a:t>２．現在、金融資本主義が“グローバルな内戦”を引き起こしている</a:t>
            </a:r>
          </a:p>
          <a:p>
            <a:r>
              <a:rPr lang="ja-JP" altLang="en-US" dirty="0"/>
              <a:t>３．世界中で“内戦の主体化”としての運動が巻き起こっている</a:t>
            </a:r>
          </a:p>
          <a:p>
            <a:r>
              <a:rPr lang="ja-JP" altLang="en-US" dirty="0"/>
              <a:t>４．「戦争」と「内戦」をどう考えるか？</a:t>
            </a:r>
          </a:p>
          <a:p>
            <a:r>
              <a:rPr lang="ja-JP" altLang="en-US" dirty="0"/>
              <a:t>５．経済とは、戦争の目的を別の手段により追求することである</a:t>
            </a:r>
          </a:p>
          <a:p>
            <a:r>
              <a:rPr lang="ja-JP" altLang="en-US" dirty="0"/>
              <a:t>６．新たな植民地戦争は、世界の「中心部」で発生している</a:t>
            </a:r>
          </a:p>
          <a:p>
            <a:r>
              <a:rPr lang="ja-JP" altLang="en-US" dirty="0"/>
              <a:t>７．通貨と戦争は、世界市場の軍事警察である</a:t>
            </a:r>
          </a:p>
          <a:p>
            <a:endParaRPr kumimoji="1" lang="ja-JP" altLang="en-US" dirty="0"/>
          </a:p>
        </p:txBody>
      </p:sp>
    </p:spTree>
    <p:extLst>
      <p:ext uri="{BB962C8B-B14F-4D97-AF65-F5344CB8AC3E}">
        <p14:creationId xmlns:p14="http://schemas.microsoft.com/office/powerpoint/2010/main" val="163367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0D807D-E473-4F16-9DC3-58A99045166A}"/>
              </a:ext>
            </a:extLst>
          </p:cNvPr>
          <p:cNvSpPr>
            <a:spLocks noGrp="1"/>
          </p:cNvSpPr>
          <p:nvPr>
            <p:ph type="title"/>
          </p:nvPr>
        </p:nvSpPr>
        <p:spPr>
          <a:xfrm>
            <a:off x="838200" y="365126"/>
            <a:ext cx="10515600" cy="58208"/>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13820119-C630-4632-A324-28797B2E7DA7}"/>
              </a:ext>
            </a:extLst>
          </p:cNvPr>
          <p:cNvSpPr>
            <a:spLocks noGrp="1"/>
          </p:cNvSpPr>
          <p:nvPr>
            <p:ph idx="1"/>
          </p:nvPr>
        </p:nvSpPr>
        <p:spPr>
          <a:xfrm>
            <a:off x="838200" y="423334"/>
            <a:ext cx="10515600" cy="5753629"/>
          </a:xfrm>
        </p:spPr>
        <p:txBody>
          <a:bodyPr>
            <a:normAutofit fontScale="92500" lnSpcReduction="20000"/>
          </a:bodyPr>
          <a:lstStyle/>
          <a:p>
            <a:r>
              <a:rPr lang="ja-JP" altLang="en-US" dirty="0"/>
              <a:t>８．戦争と通貨と国家は、資本主義を構成する存在論的力である</a:t>
            </a:r>
          </a:p>
          <a:p>
            <a:r>
              <a:rPr lang="ja-JP" altLang="en-US" dirty="0"/>
              <a:t>９．資本主義のすべての岐路には、「創造的破壊」ではなく“内戦”がある</a:t>
            </a:r>
          </a:p>
          <a:p>
            <a:r>
              <a:rPr lang="en-US" altLang="ja-JP" dirty="0"/>
              <a:t>10</a:t>
            </a:r>
            <a:r>
              <a:rPr lang="ja-JP" altLang="en-US" dirty="0"/>
              <a:t>「本源的蓄積」は、資本主義発展が常に必要とする“継続的蓄積”である</a:t>
            </a:r>
          </a:p>
          <a:p>
            <a:r>
              <a:rPr lang="en-US" altLang="ja-JP" dirty="0"/>
              <a:t>11</a:t>
            </a:r>
            <a:r>
              <a:rPr lang="ja-JP" altLang="en-US" dirty="0" err="1"/>
              <a:t>．</a:t>
            </a:r>
            <a:r>
              <a:rPr lang="ja-JP" altLang="en-US" dirty="0"/>
              <a:t>資本主義</a:t>
            </a:r>
            <a:r>
              <a:rPr lang="en-US" altLang="ja-JP" dirty="0"/>
              <a:t>―</a:t>
            </a:r>
            <a:r>
              <a:rPr lang="ja-JP" altLang="en-US" dirty="0"/>
              <a:t>工業主義と軍事主義との密接な関係を、マスクスは見過ごした・・・・</a:t>
            </a:r>
          </a:p>
          <a:p>
            <a:r>
              <a:rPr lang="en-US" altLang="ja-JP" dirty="0"/>
              <a:t>17</a:t>
            </a:r>
            <a:r>
              <a:rPr lang="ja-JP" altLang="en-US" dirty="0" err="1"/>
              <a:t>．</a:t>
            </a:r>
            <a:r>
              <a:rPr lang="ja-JP" altLang="en-US" dirty="0"/>
              <a:t>「戦争」と「平和」は、いかなる相違もなくなった</a:t>
            </a:r>
          </a:p>
          <a:p>
            <a:r>
              <a:rPr lang="en-US" altLang="ja-JP" dirty="0"/>
              <a:t>18</a:t>
            </a:r>
            <a:r>
              <a:rPr lang="ja-JP" altLang="en-US" dirty="0" err="1"/>
              <a:t>．</a:t>
            </a:r>
            <a:r>
              <a:rPr lang="ja-JP" altLang="en-US" dirty="0"/>
              <a:t>技術革新はすべて、冷戦</a:t>
            </a:r>
            <a:r>
              <a:rPr lang="en-US" altLang="ja-JP" dirty="0"/>
              <a:t>―</a:t>
            </a:r>
            <a:r>
              <a:rPr lang="ja-JP" altLang="en-US" dirty="0"/>
              <a:t>総力戦の「破壊のための生産」から／のなかで生まれた</a:t>
            </a:r>
          </a:p>
          <a:p>
            <a:r>
              <a:rPr lang="en-US" altLang="ja-JP" dirty="0"/>
              <a:t>19</a:t>
            </a:r>
            <a:r>
              <a:rPr lang="ja-JP" altLang="en-US" dirty="0" err="1"/>
              <a:t>．</a:t>
            </a:r>
            <a:r>
              <a:rPr lang="en-US" altLang="ja-JP" dirty="0"/>
              <a:t>68</a:t>
            </a:r>
            <a:r>
              <a:rPr lang="ja-JP" altLang="en-US" dirty="0"/>
              <a:t>年の闘争が、単数の「戦争」から、複数の「戦争」への理論的・政治的移行を可能にした</a:t>
            </a:r>
          </a:p>
          <a:p>
            <a:r>
              <a:rPr lang="en-US" altLang="ja-JP" dirty="0"/>
              <a:t>20</a:t>
            </a:r>
            <a:r>
              <a:rPr lang="ja-JP" altLang="en-US" dirty="0" err="1"/>
              <a:t>．</a:t>
            </a:r>
            <a:r>
              <a:rPr lang="ja-JP" altLang="en-US" dirty="0"/>
              <a:t>フーコーとドゥルーズ／ガタリは、“戦争”と“政治”の概念を根本的に変えた</a:t>
            </a:r>
          </a:p>
          <a:p>
            <a:r>
              <a:rPr lang="ja-JP" altLang="en-US" dirty="0"/>
              <a:t>　クラウゼヴィッツ　戦争は別の手段による政治</a:t>
            </a:r>
          </a:p>
          <a:p>
            <a:r>
              <a:rPr lang="ja-JP" altLang="en-US" dirty="0"/>
              <a:t>　フーコーたち　政治は別の手段による戦争の継続</a:t>
            </a:r>
          </a:p>
          <a:p>
            <a:endParaRPr kumimoji="1" lang="ja-JP" altLang="en-US" dirty="0"/>
          </a:p>
        </p:txBody>
      </p:sp>
    </p:spTree>
    <p:extLst>
      <p:ext uri="{BB962C8B-B14F-4D97-AF65-F5344CB8AC3E}">
        <p14:creationId xmlns:p14="http://schemas.microsoft.com/office/powerpoint/2010/main" val="19800030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568F99-E1AD-4017-819A-88678A48E10C}"/>
              </a:ext>
            </a:extLst>
          </p:cNvPr>
          <p:cNvSpPr>
            <a:spLocks noGrp="1"/>
          </p:cNvSpPr>
          <p:nvPr>
            <p:ph type="title"/>
          </p:nvPr>
        </p:nvSpPr>
        <p:spPr>
          <a:xfrm>
            <a:off x="838200" y="365126"/>
            <a:ext cx="10515600" cy="142874"/>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1BDAB490-0715-46CD-987B-1B9933830F58}"/>
              </a:ext>
            </a:extLst>
          </p:cNvPr>
          <p:cNvSpPr>
            <a:spLocks noGrp="1"/>
          </p:cNvSpPr>
          <p:nvPr>
            <p:ph idx="1"/>
          </p:nvPr>
        </p:nvSpPr>
        <p:spPr>
          <a:xfrm>
            <a:off x="838200" y="508000"/>
            <a:ext cx="10515600" cy="5668963"/>
          </a:xfrm>
        </p:spPr>
        <p:txBody>
          <a:bodyPr>
            <a:normAutofit fontScale="92500" lnSpcReduction="10000"/>
          </a:bodyPr>
          <a:lstStyle/>
          <a:p>
            <a:r>
              <a:rPr lang="en-US" altLang="ja-JP" dirty="0"/>
              <a:t>29</a:t>
            </a:r>
            <a:r>
              <a:rPr lang="ja-JP" altLang="en-US" dirty="0" err="1"/>
              <a:t>．</a:t>
            </a:r>
            <a:r>
              <a:rPr lang="ja-JP" altLang="en-US" dirty="0"/>
              <a:t>本書の目的は、多種多様な形での本当の戦争の「うなり声」を聞かせることである</a:t>
            </a:r>
          </a:p>
          <a:p>
            <a:r>
              <a:rPr lang="ja-JP" altLang="en-US" dirty="0"/>
              <a:t>　「われわれはあらゆる意味で</a:t>
            </a:r>
            <a:r>
              <a:rPr lang="en-US" altLang="ja-JP" dirty="0"/>
              <a:t>68</a:t>
            </a:r>
            <a:r>
              <a:rPr lang="ja-JP" altLang="en-US" dirty="0"/>
              <a:t>年の思想の遺産継承者であり、ネオリベラリズムならびに資本の独占的政治としての経済の絶対的優位性の名のもとに発動された内戦の次元に対応する集合的戦争機械を思想的に構築できていない無能性をも継承しているのである。・・・・持続する破壊のなかで敗北を断ち切ることができる理性の戦争的次元を突き詰めることこそが重要なのであり、“抵抗”の闘いを現在的原形にしなく</a:t>
            </a:r>
            <a:r>
              <a:rPr lang="ja-JP" altLang="en-US" dirty="0" err="1"/>
              <a:t>たは</a:t>
            </a:r>
            <a:r>
              <a:rPr lang="ja-JP" altLang="en-US" dirty="0"/>
              <a:t>ならないのである。」（</a:t>
            </a:r>
            <a:r>
              <a:rPr lang="en-US" altLang="ja-JP" dirty="0"/>
              <a:t>30</a:t>
            </a:r>
            <a:r>
              <a:rPr lang="ja-JP" altLang="en-US" dirty="0"/>
              <a:t>頁）</a:t>
            </a:r>
          </a:p>
          <a:p>
            <a:r>
              <a:rPr lang="en-US" altLang="ja-JP" dirty="0"/>
              <a:t>30</a:t>
            </a:r>
            <a:r>
              <a:rPr lang="ja-JP" altLang="en-US" dirty="0" err="1"/>
              <a:t>．</a:t>
            </a:r>
            <a:r>
              <a:rPr lang="ja-JP" altLang="en-US" dirty="0"/>
              <a:t>対抗しうるのは、「抵抗」という現象でしかありえない</a:t>
            </a:r>
          </a:p>
          <a:p>
            <a:r>
              <a:rPr lang="ja-JP" altLang="en-US" dirty="0"/>
              <a:t>「追記」より</a:t>
            </a:r>
          </a:p>
          <a:p>
            <a:r>
              <a:rPr lang="en-US" altLang="ja-JP" dirty="0"/>
              <a:t>68</a:t>
            </a:r>
            <a:r>
              <a:rPr lang="ja-JP" altLang="en-US" dirty="0"/>
              <a:t>年の奇妙な革命とその革命のその後</a:t>
            </a:r>
          </a:p>
          <a:p>
            <a:r>
              <a:rPr lang="ja-JP" altLang="en-US" dirty="0"/>
              <a:t>　「反革命によって多くの革命の続きが隠蔽され、復興の形態をとった多様な反革命が君臨してきた。」（</a:t>
            </a:r>
            <a:r>
              <a:rPr lang="en-US" altLang="ja-JP" dirty="0"/>
              <a:t>31</a:t>
            </a:r>
            <a:r>
              <a:rPr lang="ja-JP" altLang="en-US" dirty="0"/>
              <a:t>頁）</a:t>
            </a:r>
          </a:p>
          <a:p>
            <a:endParaRPr kumimoji="1" lang="ja-JP" altLang="en-US" dirty="0"/>
          </a:p>
        </p:txBody>
      </p:sp>
    </p:spTree>
    <p:extLst>
      <p:ext uri="{BB962C8B-B14F-4D97-AF65-F5344CB8AC3E}">
        <p14:creationId xmlns:p14="http://schemas.microsoft.com/office/powerpoint/2010/main" val="5508333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37435D-D2AE-4173-A7DC-1380FE6BD517}"/>
              </a:ext>
            </a:extLst>
          </p:cNvPr>
          <p:cNvSpPr>
            <a:spLocks noGrp="1"/>
          </p:cNvSpPr>
          <p:nvPr>
            <p:ph type="title"/>
          </p:nvPr>
        </p:nvSpPr>
        <p:spPr>
          <a:xfrm>
            <a:off x="838200" y="365125"/>
            <a:ext cx="10515600" cy="142875"/>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5C0BEAD2-3AD9-4F79-9680-AAFDD3774B6A}"/>
              </a:ext>
            </a:extLst>
          </p:cNvPr>
          <p:cNvSpPr>
            <a:spLocks noGrp="1"/>
          </p:cNvSpPr>
          <p:nvPr>
            <p:ph idx="1"/>
          </p:nvPr>
        </p:nvSpPr>
        <p:spPr>
          <a:xfrm>
            <a:off x="838200" y="508000"/>
            <a:ext cx="10515600" cy="5668963"/>
          </a:xfrm>
        </p:spPr>
        <p:txBody>
          <a:bodyPr>
            <a:normAutofit lnSpcReduction="10000"/>
          </a:bodyPr>
          <a:lstStyle/>
          <a:p>
            <a:r>
              <a:rPr lang="ja-JP" altLang="en-US" dirty="0"/>
              <a:t>●　ラッツアラートは、以前から植民地戦争が、中心国での内戦となっていることを負債経済が台頭し、資本主義が破局を迎えている時代の特徴と捉えていた。それを一歩進めたものだが、なぜグラムシ陣地戦論を考量しないのか判断に苦しむ。市民社会での「内戦」とは支配階級による陣地戦であって、本来の戦争とは区別すべきである。区別しないならば、こちら側の主体形成も、「内戦の主体化」とか「集合的戦争機械」の構築となり、陣地を事業体として作るという課題が見失われてしまう。せっかく４．で「戦争」と「内戦」の区別を立てておきながら、そこでは回答は用意されていない。また、歴史に学ぶと言いつつ、フーコーやドゥルーズ／ガタリの言説で歴史が変わったような主観主義に毒されている。それで、この共著の次の企画が流れたために、ラッツアラートが急遽書き下ろした</a:t>
            </a:r>
            <a:r>
              <a:rPr lang="en-US" altLang="ja-JP" dirty="0"/>
              <a:t>『</a:t>
            </a:r>
            <a:r>
              <a:rPr lang="ja-JP" altLang="en-US" dirty="0"/>
              <a:t>資本はすべての人間を嫌悪する</a:t>
            </a:r>
            <a:r>
              <a:rPr lang="en-US" altLang="ja-JP" dirty="0"/>
              <a:t>』</a:t>
            </a:r>
            <a:r>
              <a:rPr lang="ja-JP" altLang="en-US" dirty="0"/>
              <a:t>から、革命理論に関する意見を紹介します。</a:t>
            </a:r>
            <a:endParaRPr kumimoji="1" lang="ja-JP" altLang="en-US" dirty="0"/>
          </a:p>
        </p:txBody>
      </p:sp>
    </p:spTree>
    <p:extLst>
      <p:ext uri="{BB962C8B-B14F-4D97-AF65-F5344CB8AC3E}">
        <p14:creationId xmlns:p14="http://schemas.microsoft.com/office/powerpoint/2010/main" val="1728438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19DA83-B363-47D9-B927-F756AECB617D}"/>
              </a:ext>
            </a:extLst>
          </p:cNvPr>
          <p:cNvSpPr>
            <a:spLocks noGrp="1"/>
          </p:cNvSpPr>
          <p:nvPr>
            <p:ph type="title"/>
          </p:nvPr>
        </p:nvSpPr>
        <p:spPr>
          <a:xfrm>
            <a:off x="838200" y="365125"/>
            <a:ext cx="10515600" cy="803275"/>
          </a:xfrm>
        </p:spPr>
        <p:txBody>
          <a:bodyPr/>
          <a:lstStyle/>
          <a:p>
            <a:r>
              <a:rPr lang="ja-JP" altLang="en-US" dirty="0"/>
              <a:t>１．「戦争の文化」という問題提起</a:t>
            </a:r>
            <a:endParaRPr kumimoji="1" lang="ja-JP" altLang="en-US" dirty="0"/>
          </a:p>
        </p:txBody>
      </p:sp>
      <p:sp>
        <p:nvSpPr>
          <p:cNvPr id="3" name="コンテンツ プレースホルダー 2">
            <a:extLst>
              <a:ext uri="{FF2B5EF4-FFF2-40B4-BE49-F238E27FC236}">
                <a16:creationId xmlns:a16="http://schemas.microsoft.com/office/drawing/2014/main" id="{8AA61CEC-D1E3-4722-B4A4-6C9934A24895}"/>
              </a:ext>
            </a:extLst>
          </p:cNvPr>
          <p:cNvSpPr>
            <a:spLocks noGrp="1"/>
          </p:cNvSpPr>
          <p:nvPr>
            <p:ph idx="1"/>
          </p:nvPr>
        </p:nvSpPr>
        <p:spPr>
          <a:xfrm>
            <a:off x="838200" y="1168400"/>
            <a:ext cx="10515600" cy="5008563"/>
          </a:xfrm>
        </p:spPr>
        <p:txBody>
          <a:bodyPr>
            <a:normAutofit fontScale="92500" lnSpcReduction="10000"/>
          </a:bodyPr>
          <a:lstStyle/>
          <a:p>
            <a:r>
              <a:rPr lang="ja-JP" altLang="en-US" dirty="0"/>
              <a:t>ジョン・ダワー</a:t>
            </a:r>
            <a:r>
              <a:rPr lang="en-US" altLang="ja-JP" dirty="0"/>
              <a:t>『</a:t>
            </a:r>
            <a:r>
              <a:rPr lang="ja-JP" altLang="en-US" dirty="0"/>
              <a:t>戦争の文化</a:t>
            </a:r>
            <a:r>
              <a:rPr lang="en-US" altLang="ja-JP" dirty="0"/>
              <a:t>』</a:t>
            </a:r>
            <a:r>
              <a:rPr lang="ja-JP" altLang="en-US" dirty="0"/>
              <a:t>上下（岩波書店、</a:t>
            </a:r>
            <a:r>
              <a:rPr lang="en-US" altLang="ja-JP" dirty="0"/>
              <a:t>2021</a:t>
            </a:r>
            <a:r>
              <a:rPr lang="ja-JP" altLang="en-US" dirty="0"/>
              <a:t>年、原書、</a:t>
            </a:r>
            <a:r>
              <a:rPr lang="en-US" altLang="ja-JP" dirty="0"/>
              <a:t>2010</a:t>
            </a:r>
            <a:r>
              <a:rPr lang="ja-JP" altLang="en-US" dirty="0"/>
              <a:t>年）副題：パールハーバー、ヒロシマ、</a:t>
            </a:r>
            <a:r>
              <a:rPr lang="en-US" altLang="ja-JP" dirty="0"/>
              <a:t>9</a:t>
            </a:r>
            <a:r>
              <a:rPr lang="ja-JP" altLang="en-US" dirty="0" err="1"/>
              <a:t>．</a:t>
            </a:r>
            <a:r>
              <a:rPr lang="en-US" altLang="ja-JP" dirty="0"/>
              <a:t>11</a:t>
            </a:r>
            <a:r>
              <a:rPr lang="ja-JP" altLang="en-US" dirty="0"/>
              <a:t>、イラク</a:t>
            </a:r>
          </a:p>
          <a:p>
            <a:r>
              <a:rPr lang="ja-JP" altLang="en-US" dirty="0"/>
              <a:t>日本語版への序文（</a:t>
            </a:r>
            <a:r>
              <a:rPr lang="en-US" altLang="ja-JP" dirty="0"/>
              <a:t>2021</a:t>
            </a:r>
            <a:r>
              <a:rPr lang="ja-JP" altLang="en-US" dirty="0"/>
              <a:t>年）</a:t>
            </a:r>
          </a:p>
          <a:p>
            <a:r>
              <a:rPr lang="ja-JP" altLang="en-US" dirty="0"/>
              <a:t>　「今では対テロ戦争は遠のき、ワシントンの主要な敵は中華人民共和国へとシフトした感がある。テロ集団との非対称の戦争ではなく、重武装した超大国どうしが、かつての陸海空に加えて宇宙空間やサイバースペースまで含めた戦場で対峙する状況になった。</a:t>
            </a:r>
          </a:p>
          <a:p>
            <a:r>
              <a:rPr lang="ja-JP" altLang="en-US" dirty="0"/>
              <a:t>　この米中対決は、テロとの戦争以上に日本を巻き込む可能性が高いが、本書を書きながら私が痛感したのは、理性とはレベルの異なる巨大な要因が、開戦の決断や戦争の遂行方法に影響を与えるという事実である。兵器と情報収集技術はかつてなく洗錬されたが、人間の生の感情や判断力は、エリートたちの世界でもそれほど変化していない。紛争を好む者は、自分は相手とは違うと強調するが、じつは彼らは、つねに同じものを共有している。・・・</a:t>
            </a:r>
          </a:p>
          <a:p>
            <a:endParaRPr kumimoji="1" lang="ja-JP" altLang="en-US" dirty="0"/>
          </a:p>
        </p:txBody>
      </p:sp>
    </p:spTree>
    <p:extLst>
      <p:ext uri="{BB962C8B-B14F-4D97-AF65-F5344CB8AC3E}">
        <p14:creationId xmlns:p14="http://schemas.microsoft.com/office/powerpoint/2010/main" val="15598491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030136-1F02-47A0-A63E-488E9E2DBE0E}"/>
              </a:ext>
            </a:extLst>
          </p:cNvPr>
          <p:cNvSpPr>
            <a:spLocks noGrp="1"/>
          </p:cNvSpPr>
          <p:nvPr>
            <p:ph type="title"/>
          </p:nvPr>
        </p:nvSpPr>
        <p:spPr>
          <a:xfrm>
            <a:off x="838200" y="365126"/>
            <a:ext cx="10515600" cy="786342"/>
          </a:xfrm>
        </p:spPr>
        <p:txBody>
          <a:bodyPr/>
          <a:lstStyle/>
          <a:p>
            <a:r>
              <a:rPr lang="en-US" altLang="ja-JP" dirty="0"/>
              <a:t>『</a:t>
            </a:r>
            <a:r>
              <a:rPr lang="ja-JP" altLang="en-US" dirty="0"/>
              <a:t>資本はすべての人間を嫌悪する</a:t>
            </a:r>
            <a:r>
              <a:rPr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E54AE980-2BEC-4C55-8F76-17A4B3F34591}"/>
              </a:ext>
            </a:extLst>
          </p:cNvPr>
          <p:cNvSpPr>
            <a:spLocks noGrp="1"/>
          </p:cNvSpPr>
          <p:nvPr>
            <p:ph idx="1"/>
          </p:nvPr>
        </p:nvSpPr>
        <p:spPr>
          <a:xfrm>
            <a:off x="838200" y="1151468"/>
            <a:ext cx="10515600" cy="5025495"/>
          </a:xfrm>
        </p:spPr>
        <p:txBody>
          <a:bodyPr>
            <a:normAutofit lnSpcReduction="10000"/>
          </a:bodyPr>
          <a:lstStyle/>
          <a:p>
            <a:r>
              <a:rPr kumimoji="1" lang="ja-JP" altLang="en-US" dirty="0"/>
              <a:t>「革命的過程の形態は、</a:t>
            </a:r>
            <a:r>
              <a:rPr kumimoji="1" lang="en-US" altLang="ja-JP" dirty="0"/>
              <a:t>1960</a:t>
            </a:r>
            <a:r>
              <a:rPr kumimoji="1" lang="ja-JP" altLang="en-US" dirty="0"/>
              <a:t>年代にすでに変化していた。しかしそれは乗り越えがたい障害に直面した。すなわち、</a:t>
            </a:r>
            <a:r>
              <a:rPr kumimoji="1" lang="en-US" altLang="ja-JP" dirty="0"/>
              <a:t>1917</a:t>
            </a:r>
            <a:r>
              <a:rPr kumimoji="1" lang="ja-JP" altLang="en-US" dirty="0"/>
              <a:t>年に</a:t>
            </a:r>
            <a:r>
              <a:rPr kumimoji="1" lang="en-US" altLang="ja-JP" dirty="0"/>
              <a:t>20</a:t>
            </a:r>
            <a:r>
              <a:rPr kumimoji="1" lang="ja-JP" altLang="en-US" dirty="0"/>
              <a:t>世紀の諸革命の道を切り開いたモデルとは異なったモデルをつくり出すことができないという問題である。レーニン主義モデルでは、革命はなお実現という形態をとっていた。労働者階級は資本主義の廃絶と共産主義の確立の諸条件をもともと内包する主体であった。</a:t>
            </a:r>
            <a:r>
              <a:rPr kumimoji="1" lang="en-US" altLang="ja-JP" dirty="0"/>
              <a:t>『</a:t>
            </a:r>
            <a:r>
              <a:rPr kumimoji="1" lang="ja-JP" altLang="en-US" dirty="0"/>
              <a:t>即自的階級</a:t>
            </a:r>
            <a:r>
              <a:rPr kumimoji="1" lang="en-US" altLang="ja-JP" dirty="0"/>
              <a:t>』</a:t>
            </a:r>
            <a:r>
              <a:rPr kumimoji="1" lang="ja-JP" altLang="en-US" dirty="0"/>
              <a:t>から</a:t>
            </a:r>
            <a:r>
              <a:rPr kumimoji="1" lang="en-US" altLang="ja-JP" dirty="0"/>
              <a:t>『</a:t>
            </a:r>
            <a:r>
              <a:rPr kumimoji="1" lang="ja-JP" altLang="en-US" dirty="0"/>
              <a:t>対自的階級</a:t>
            </a:r>
            <a:r>
              <a:rPr kumimoji="1" lang="en-US" altLang="ja-JP" dirty="0"/>
              <a:t>』</a:t>
            </a:r>
            <a:r>
              <a:rPr kumimoji="1" lang="ja-JP" altLang="en-US" dirty="0" err="1"/>
              <a:t>への</a:t>
            </a:r>
            <a:r>
              <a:rPr kumimoji="1" lang="ja-JP" altLang="en-US" dirty="0"/>
              <a:t>移行は、労働者の組合実践に欠けているものを外部からもたらす党に導かれ組織された自覚と力の獲得によって実現されるものとされていた。</a:t>
            </a:r>
            <a:endParaRPr kumimoji="1" lang="en-US" altLang="ja-JP" dirty="0"/>
          </a:p>
          <a:p>
            <a:r>
              <a:rPr lang="ja-JP" altLang="en-US" dirty="0"/>
              <a:t>ところが、</a:t>
            </a:r>
            <a:r>
              <a:rPr lang="en-US" altLang="ja-JP" dirty="0"/>
              <a:t>1960</a:t>
            </a:r>
            <a:r>
              <a:rPr lang="ja-JP" altLang="en-US" dirty="0"/>
              <a:t>年代以降、革命的過程は</a:t>
            </a:r>
            <a:r>
              <a:rPr lang="en-US" altLang="ja-JP" dirty="0"/>
              <a:t>『</a:t>
            </a:r>
            <a:r>
              <a:rPr lang="ja-JP" altLang="en-US" dirty="0"/>
              <a:t>出来事</a:t>
            </a:r>
            <a:r>
              <a:rPr lang="en-US" altLang="ja-JP" dirty="0"/>
              <a:t>』</a:t>
            </a:r>
            <a:r>
              <a:rPr lang="ja-JP" altLang="en-US" dirty="0"/>
              <a:t>という形態をとるようになった。すなわち、政治的主体は、潜在的にすでにそこにあるのではなく、</a:t>
            </a:r>
            <a:r>
              <a:rPr lang="en-US" altLang="ja-JP" dirty="0"/>
              <a:t>『</a:t>
            </a:r>
            <a:r>
              <a:rPr lang="ja-JP" altLang="en-US" dirty="0"/>
              <a:t>予見不可能性</a:t>
            </a:r>
            <a:r>
              <a:rPr lang="en-US" altLang="ja-JP" dirty="0"/>
              <a:t>』</a:t>
            </a:r>
            <a:r>
              <a:rPr lang="ja-JP" altLang="en-US" dirty="0"/>
              <a:t>であるということだ。</a:t>
            </a:r>
            <a:r>
              <a:rPr kumimoji="1" lang="ja-JP" altLang="en-US" dirty="0"/>
              <a:t>」（</a:t>
            </a:r>
            <a:r>
              <a:rPr kumimoji="1" lang="en-US" altLang="ja-JP" dirty="0"/>
              <a:t>6</a:t>
            </a:r>
            <a:r>
              <a:rPr kumimoji="1" lang="ja-JP" altLang="en-US" dirty="0"/>
              <a:t>～</a:t>
            </a:r>
            <a:r>
              <a:rPr kumimoji="1" lang="en-US" altLang="ja-JP" dirty="0"/>
              <a:t>7</a:t>
            </a:r>
            <a:r>
              <a:rPr kumimoji="1" lang="ja-JP" altLang="en-US" dirty="0"/>
              <a:t>頁）</a:t>
            </a:r>
          </a:p>
        </p:txBody>
      </p:sp>
    </p:spTree>
    <p:extLst>
      <p:ext uri="{BB962C8B-B14F-4D97-AF65-F5344CB8AC3E}">
        <p14:creationId xmlns:p14="http://schemas.microsoft.com/office/powerpoint/2010/main" val="1767495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F14861-8357-4712-8AFA-D0851180CB1B}"/>
              </a:ext>
            </a:extLst>
          </p:cNvPr>
          <p:cNvSpPr>
            <a:spLocks noGrp="1"/>
          </p:cNvSpPr>
          <p:nvPr>
            <p:ph type="title"/>
          </p:nvPr>
        </p:nvSpPr>
        <p:spPr>
          <a:xfrm>
            <a:off x="838200" y="365125"/>
            <a:ext cx="10515600" cy="142875"/>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0D6DCB08-4EB2-4ED9-B11C-E05EB6D1685A}"/>
              </a:ext>
            </a:extLst>
          </p:cNvPr>
          <p:cNvSpPr>
            <a:spLocks noGrp="1"/>
          </p:cNvSpPr>
          <p:nvPr>
            <p:ph idx="1"/>
          </p:nvPr>
        </p:nvSpPr>
        <p:spPr>
          <a:xfrm>
            <a:off x="838200" y="660400"/>
            <a:ext cx="10515600" cy="5516563"/>
          </a:xfrm>
        </p:spPr>
        <p:txBody>
          <a:bodyPr>
            <a:normAutofit lnSpcReduction="10000"/>
          </a:bodyPr>
          <a:lstStyle/>
          <a:p>
            <a:r>
              <a:rPr kumimoji="1" lang="ja-JP" altLang="en-US" dirty="0"/>
              <a:t>「しかし</a:t>
            </a:r>
            <a:r>
              <a:rPr kumimoji="1" lang="en-US" altLang="ja-JP" dirty="0"/>
              <a:t>2008</a:t>
            </a:r>
            <a:r>
              <a:rPr kumimoji="1" lang="ja-JP" altLang="en-US" dirty="0"/>
              <a:t>年以降の運動を政治化しようとする意思は反動的なものとなる。というのは、それは</a:t>
            </a:r>
            <a:r>
              <a:rPr kumimoji="1" lang="en-US" altLang="ja-JP" dirty="0"/>
              <a:t>1960</a:t>
            </a:r>
            <a:r>
              <a:rPr kumimoji="1" lang="ja-JP" altLang="en-US" dirty="0"/>
              <a:t>年代の革命が拒否したもの、そしてそれ以降出現した個々の運動が拒否するものを持ち出すからである。つまり、（カリスマ的）リーダー、党の</a:t>
            </a:r>
            <a:r>
              <a:rPr kumimoji="1" lang="en-US" altLang="ja-JP" dirty="0"/>
              <a:t>『</a:t>
            </a:r>
            <a:r>
              <a:rPr kumimoji="1" lang="ja-JP" altLang="en-US" dirty="0"/>
              <a:t>超越性</a:t>
            </a:r>
            <a:r>
              <a:rPr kumimoji="1" lang="en-US" altLang="ja-JP" dirty="0"/>
              <a:t>』</a:t>
            </a:r>
            <a:r>
              <a:rPr lang="ja-JP" altLang="en-US" dirty="0"/>
              <a:t>、</a:t>
            </a:r>
            <a:r>
              <a:rPr kumimoji="1" lang="ja-JP" altLang="en-US" dirty="0"/>
              <a:t>代表制への加担、リベラル民主主義などである。」（</a:t>
            </a:r>
            <a:r>
              <a:rPr kumimoji="1" lang="en-US" altLang="ja-JP" dirty="0"/>
              <a:t>9</a:t>
            </a:r>
            <a:r>
              <a:rPr kumimoji="1" lang="ja-JP" altLang="en-US" dirty="0"/>
              <a:t>～</a:t>
            </a:r>
            <a:r>
              <a:rPr kumimoji="1" lang="en-US" altLang="ja-JP" dirty="0"/>
              <a:t>10</a:t>
            </a:r>
            <a:r>
              <a:rPr kumimoji="1" lang="ja-JP" altLang="en-US" dirty="0"/>
              <a:t>頁）</a:t>
            </a:r>
            <a:endParaRPr kumimoji="1" lang="en-US" altLang="ja-JP" dirty="0"/>
          </a:p>
          <a:p>
            <a:r>
              <a:rPr lang="ja-JP" altLang="en-US" dirty="0"/>
              <a:t>「</a:t>
            </a:r>
            <a:r>
              <a:rPr lang="en-US" altLang="ja-JP" dirty="0"/>
              <a:t>50</a:t>
            </a:r>
            <a:r>
              <a:rPr lang="ja-JP" altLang="en-US" dirty="0"/>
              <a:t>年にわたる反革命によってつくりだされた現在の政治的砂漠のなかにおいては、どちらに向かって進んだらいいのかはっきりしないと言わねばならない。」（</a:t>
            </a:r>
            <a:r>
              <a:rPr lang="en-US" altLang="ja-JP" dirty="0"/>
              <a:t>10</a:t>
            </a:r>
            <a:r>
              <a:rPr lang="ja-JP" altLang="en-US" dirty="0"/>
              <a:t>頁）</a:t>
            </a:r>
            <a:endParaRPr lang="en-US" altLang="ja-JP" dirty="0"/>
          </a:p>
          <a:p>
            <a:r>
              <a:rPr kumimoji="1" lang="ja-JP" altLang="en-US" dirty="0"/>
              <a:t>「今日、</a:t>
            </a:r>
            <a:r>
              <a:rPr kumimoji="1" lang="en-US" altLang="ja-JP" dirty="0"/>
              <a:t>『</a:t>
            </a:r>
            <a:r>
              <a:rPr kumimoji="1" lang="ja-JP" altLang="en-US" dirty="0"/>
              <a:t>社会問題</a:t>
            </a:r>
            <a:r>
              <a:rPr kumimoji="1" lang="en-US" altLang="ja-JP" dirty="0"/>
              <a:t>』</a:t>
            </a:r>
            <a:r>
              <a:rPr kumimoji="1" lang="ja-JP" altLang="en-US" dirty="0"/>
              <a:t>に依拠した運動は、</a:t>
            </a:r>
            <a:r>
              <a:rPr kumimoji="1" lang="en-US" altLang="ja-JP" dirty="0"/>
              <a:t>19</a:t>
            </a:r>
            <a:r>
              <a:rPr kumimoji="1" lang="ja-JP" altLang="en-US" dirty="0"/>
              <a:t>世紀や</a:t>
            </a:r>
            <a:r>
              <a:rPr kumimoji="1" lang="en-US" altLang="ja-JP" dirty="0"/>
              <a:t>20</a:t>
            </a:r>
            <a:r>
              <a:rPr kumimoji="1" lang="ja-JP" altLang="en-US" dirty="0"/>
              <a:t>世紀におけるようにそのまま社会主義的であることはできない。なぜなら世界的社会主義革命という発想は過去のものとなっているからである。・・・つまり当時（</a:t>
            </a:r>
            <a:r>
              <a:rPr kumimoji="1" lang="en-US" altLang="ja-JP" dirty="0"/>
              <a:t>60</a:t>
            </a:r>
            <a:r>
              <a:rPr kumimoji="1" lang="ja-JP" altLang="en-US" dirty="0"/>
              <a:t>年代）も今も、われわれは明確な戦略を持ちえていないということである。」（</a:t>
            </a:r>
            <a:r>
              <a:rPr kumimoji="1" lang="en-US" altLang="ja-JP" dirty="0"/>
              <a:t>11</a:t>
            </a:r>
            <a:r>
              <a:rPr kumimoji="1" lang="ja-JP" altLang="en-US" dirty="0"/>
              <a:t>～</a:t>
            </a:r>
            <a:r>
              <a:rPr kumimoji="1" lang="en-US" altLang="ja-JP" dirty="0"/>
              <a:t>12</a:t>
            </a:r>
            <a:r>
              <a:rPr kumimoji="1" lang="ja-JP" altLang="en-US" dirty="0"/>
              <a:t>頁）</a:t>
            </a:r>
          </a:p>
        </p:txBody>
      </p:sp>
    </p:spTree>
    <p:extLst>
      <p:ext uri="{BB962C8B-B14F-4D97-AF65-F5344CB8AC3E}">
        <p14:creationId xmlns:p14="http://schemas.microsoft.com/office/powerpoint/2010/main" val="3967133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0C9D62-6A91-4E87-B358-9BDA0899A142}"/>
              </a:ext>
            </a:extLst>
          </p:cNvPr>
          <p:cNvSpPr>
            <a:spLocks noGrp="1"/>
          </p:cNvSpPr>
          <p:nvPr>
            <p:ph type="title"/>
          </p:nvPr>
        </p:nvSpPr>
        <p:spPr>
          <a:xfrm>
            <a:off x="838200" y="365126"/>
            <a:ext cx="10515600" cy="109008"/>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A9469385-4143-4D74-858C-7189C1466C1F}"/>
              </a:ext>
            </a:extLst>
          </p:cNvPr>
          <p:cNvSpPr>
            <a:spLocks noGrp="1"/>
          </p:cNvSpPr>
          <p:nvPr>
            <p:ph idx="1"/>
          </p:nvPr>
        </p:nvSpPr>
        <p:spPr>
          <a:xfrm>
            <a:off x="838200" y="474134"/>
            <a:ext cx="10515600" cy="5702829"/>
          </a:xfrm>
        </p:spPr>
        <p:txBody>
          <a:bodyPr/>
          <a:lstStyle/>
          <a:p>
            <a:r>
              <a:rPr kumimoji="1" lang="ja-JP" altLang="en-US" dirty="0"/>
              <a:t>レーニン主義（党の建設、職業革命家、階級意識の外部注入）を実行不能にした二つの条件。</a:t>
            </a:r>
            <a:endParaRPr kumimoji="1" lang="en-US" altLang="ja-JP" dirty="0"/>
          </a:p>
          <a:p>
            <a:r>
              <a:rPr lang="ja-JP" altLang="en-US" dirty="0"/>
              <a:t>「第一に、ニューディールや冷戦のなかでも持続した総力戦と内戦の新たな様態が新たな資本主義を生み出したのだが、マルクス主義はこれを</a:t>
            </a:r>
            <a:r>
              <a:rPr lang="en-US" altLang="ja-JP" dirty="0"/>
              <a:t>19</a:t>
            </a:r>
            <a:r>
              <a:rPr lang="ja-JP" altLang="en-US" dirty="0"/>
              <a:t>世紀的な見方から解釈し続けているということ、第二に、第二次大戦後における新たな政治的主体</a:t>
            </a:r>
            <a:r>
              <a:rPr lang="en-US" altLang="ja-JP" dirty="0"/>
              <a:t>――</a:t>
            </a:r>
            <a:r>
              <a:rPr lang="ja-JP" altLang="en-US" dirty="0"/>
              <a:t>植民地化された人々、女性、学生など</a:t>
            </a:r>
            <a:r>
              <a:rPr lang="en-US" altLang="ja-JP" dirty="0"/>
              <a:t>――</a:t>
            </a:r>
            <a:r>
              <a:rPr lang="ja-JP" altLang="en-US" dirty="0"/>
              <a:t>の登場。彼らは搾取、支配、政治行動の新たな様態を体現している。</a:t>
            </a:r>
            <a:endParaRPr lang="en-US" altLang="ja-JP" dirty="0"/>
          </a:p>
          <a:p>
            <a:r>
              <a:rPr kumimoji="1" lang="ja-JP" altLang="en-US" dirty="0"/>
              <a:t>　</a:t>
            </a:r>
            <a:r>
              <a:rPr kumimoji="1" lang="en-US" altLang="ja-JP" dirty="0"/>
              <a:t>1960</a:t>
            </a:r>
            <a:r>
              <a:rPr kumimoji="1" lang="ja-JP" altLang="en-US" dirty="0"/>
              <a:t>年代の</a:t>
            </a:r>
            <a:r>
              <a:rPr kumimoji="1" lang="en-US" altLang="ja-JP" dirty="0"/>
              <a:t>『</a:t>
            </a:r>
            <a:r>
              <a:rPr kumimoji="1" lang="ja-JP" altLang="en-US" dirty="0"/>
              <a:t>奇妙な革命</a:t>
            </a:r>
            <a:r>
              <a:rPr kumimoji="1" lang="en-US" altLang="ja-JP" dirty="0"/>
              <a:t>』</a:t>
            </a:r>
            <a:r>
              <a:rPr kumimoji="1" lang="ja-JP" altLang="en-US" dirty="0"/>
              <a:t>は決定的な曲がり角だった。つまり、この</a:t>
            </a:r>
            <a:r>
              <a:rPr kumimoji="1" lang="en-US" altLang="ja-JP" dirty="0"/>
              <a:t>『</a:t>
            </a:r>
            <a:r>
              <a:rPr kumimoji="1" lang="ja-JP" altLang="en-US" dirty="0"/>
              <a:t>革命</a:t>
            </a:r>
            <a:r>
              <a:rPr kumimoji="1" lang="en-US" altLang="ja-JP" dirty="0"/>
              <a:t>』</a:t>
            </a:r>
            <a:r>
              <a:rPr kumimoji="1" lang="ja-JP" altLang="en-US" dirty="0"/>
              <a:t>はおのれが提起した問題（社会主義は資本主義の一様態にすぎない）に解決策を見つけることができなかったため、歴史的失敗に終わった。われわれはまだこの敗北から抜け出していない。」（</a:t>
            </a:r>
            <a:r>
              <a:rPr kumimoji="1" lang="en-US" altLang="ja-JP" dirty="0"/>
              <a:t>214</a:t>
            </a:r>
            <a:r>
              <a:rPr kumimoji="1" lang="ja-JP" altLang="en-US" dirty="0"/>
              <a:t>頁）</a:t>
            </a:r>
          </a:p>
        </p:txBody>
      </p:sp>
    </p:spTree>
    <p:extLst>
      <p:ext uri="{BB962C8B-B14F-4D97-AF65-F5344CB8AC3E}">
        <p14:creationId xmlns:p14="http://schemas.microsoft.com/office/powerpoint/2010/main" val="39105820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6F6DB6-9FEA-49EF-B5E9-284EE06B9C17}"/>
              </a:ext>
            </a:extLst>
          </p:cNvPr>
          <p:cNvSpPr>
            <a:spLocks noGrp="1"/>
          </p:cNvSpPr>
          <p:nvPr>
            <p:ph type="title"/>
          </p:nvPr>
        </p:nvSpPr>
        <p:spPr>
          <a:xfrm>
            <a:off x="838200" y="365125"/>
            <a:ext cx="10515600" cy="92075"/>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C785269E-241D-418B-9273-95342D20A709}"/>
              </a:ext>
            </a:extLst>
          </p:cNvPr>
          <p:cNvSpPr>
            <a:spLocks noGrp="1"/>
          </p:cNvSpPr>
          <p:nvPr>
            <p:ph idx="1"/>
          </p:nvPr>
        </p:nvSpPr>
        <p:spPr>
          <a:xfrm>
            <a:off x="838200" y="549275"/>
            <a:ext cx="10515600" cy="5627688"/>
          </a:xfrm>
        </p:spPr>
        <p:txBody>
          <a:bodyPr>
            <a:normAutofit fontScale="92500"/>
          </a:bodyPr>
          <a:lstStyle/>
          <a:p>
            <a:r>
              <a:rPr kumimoji="1" lang="ja-JP" altLang="en-US" dirty="0"/>
              <a:t>「女性運動と植民地化された人々の運動の出現によって、革命過程の内部矛盾は分解し、多様きわまりない</a:t>
            </a:r>
            <a:r>
              <a:rPr kumimoji="1" lang="en-US" altLang="ja-JP" dirty="0"/>
              <a:t>『</a:t>
            </a:r>
            <a:r>
              <a:rPr kumimoji="1" lang="ja-JP" altLang="en-US" dirty="0"/>
              <a:t>革命的</a:t>
            </a:r>
            <a:r>
              <a:rPr kumimoji="1" lang="en-US" altLang="ja-JP" dirty="0"/>
              <a:t>』</a:t>
            </a:r>
            <a:r>
              <a:rPr kumimoji="1" lang="ja-JP" altLang="en-US" dirty="0"/>
              <a:t>諸過程が生じて、</a:t>
            </a:r>
            <a:r>
              <a:rPr kumimoji="1" lang="en-US" altLang="ja-JP" dirty="0"/>
              <a:t>1960</a:t>
            </a:r>
            <a:r>
              <a:rPr kumimoji="1" lang="ja-JP" altLang="en-US" dirty="0"/>
              <a:t>年代の曲がり角で相容れないものとして実践されることになったが、その状況は今も続いているように思われる。</a:t>
            </a:r>
            <a:endParaRPr kumimoji="1" lang="en-US" altLang="ja-JP" dirty="0"/>
          </a:p>
          <a:p>
            <a:r>
              <a:rPr lang="ja-JP" altLang="en-US" dirty="0"/>
              <a:t>　女性や植民地化された人々の支配と搾取の様態は特殊であり、旧来の労働運動では捉えきることができない。なぜなら、そこでは人種支配と経済支配が結びついているからである。これを乗りこえるには、レーニン主義とはまったく異なった政治行動の組織様態と究極目標の設定が必要とされる。」（</a:t>
            </a:r>
            <a:r>
              <a:rPr lang="en-US" altLang="ja-JP" dirty="0"/>
              <a:t>221</a:t>
            </a:r>
            <a:r>
              <a:rPr lang="ja-JP" altLang="en-US" dirty="0"/>
              <a:t>頁）</a:t>
            </a:r>
            <a:endParaRPr lang="en-US" altLang="ja-JP" dirty="0"/>
          </a:p>
          <a:p>
            <a:r>
              <a:rPr kumimoji="1" lang="ja-JP" altLang="en-US" dirty="0"/>
              <a:t>「</a:t>
            </a:r>
            <a:r>
              <a:rPr kumimoji="1" lang="en-US" altLang="ja-JP" dirty="0"/>
              <a:t>『</a:t>
            </a:r>
            <a:r>
              <a:rPr kumimoji="1" lang="ja-JP" altLang="en-US" dirty="0"/>
              <a:t>革命的理論</a:t>
            </a:r>
            <a:r>
              <a:rPr kumimoji="1" lang="en-US" altLang="ja-JP" dirty="0"/>
              <a:t>』</a:t>
            </a:r>
            <a:r>
              <a:rPr kumimoji="1" lang="ja-JP" altLang="en-US" dirty="0"/>
              <a:t>は</a:t>
            </a:r>
            <a:r>
              <a:rPr kumimoji="1" lang="en-US" altLang="ja-JP" dirty="0"/>
              <a:t>『</a:t>
            </a:r>
            <a:r>
              <a:rPr kumimoji="1" lang="ja-JP" altLang="en-US" dirty="0"/>
              <a:t>革命の理論</a:t>
            </a:r>
            <a:r>
              <a:rPr kumimoji="1" lang="en-US" altLang="ja-JP" dirty="0"/>
              <a:t>』</a:t>
            </a:r>
            <a:r>
              <a:rPr kumimoji="1" lang="ja-JP" altLang="en-US" dirty="0"/>
              <a:t>と同じものではないからである。革命的理論（</a:t>
            </a:r>
            <a:r>
              <a:rPr kumimoji="1" lang="en-US" altLang="ja-JP" dirty="0"/>
              <a:t>68</a:t>
            </a:r>
            <a:r>
              <a:rPr kumimoji="1" lang="ja-JP" altLang="en-US" dirty="0"/>
              <a:t>年の思想の総体のようなもの）は社会の変化様式を体現し、支配的諸関係を明らかにするものだが、革命の理論は戦略的原理を提起するものである。これを打ち立てることは革命組織や来るべき未来の革命家の任務である。」（</a:t>
            </a:r>
            <a:r>
              <a:rPr kumimoji="1" lang="en-US" altLang="ja-JP" dirty="0"/>
              <a:t>242</a:t>
            </a:r>
            <a:r>
              <a:rPr kumimoji="1" lang="ja-JP" altLang="en-US" dirty="0"/>
              <a:t>頁）</a:t>
            </a:r>
          </a:p>
        </p:txBody>
      </p:sp>
    </p:spTree>
    <p:extLst>
      <p:ext uri="{BB962C8B-B14F-4D97-AF65-F5344CB8AC3E}">
        <p14:creationId xmlns:p14="http://schemas.microsoft.com/office/powerpoint/2010/main" val="19542504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2F1A89-F59E-4928-9306-50D175F24616}"/>
              </a:ext>
            </a:extLst>
          </p:cNvPr>
          <p:cNvSpPr>
            <a:spLocks noGrp="1"/>
          </p:cNvSpPr>
          <p:nvPr>
            <p:ph type="title"/>
          </p:nvPr>
        </p:nvSpPr>
        <p:spPr>
          <a:xfrm>
            <a:off x="838200" y="365126"/>
            <a:ext cx="10515600" cy="687298"/>
          </a:xfrm>
        </p:spPr>
        <p:txBody>
          <a:bodyPr>
            <a:normAutofit fontScale="90000"/>
          </a:bodyPr>
          <a:lstStyle/>
          <a:p>
            <a:r>
              <a:rPr kumimoji="1" lang="ja-JP" altLang="en-US" dirty="0"/>
              <a:t>ラトウール</a:t>
            </a:r>
            <a:r>
              <a:rPr kumimoji="1" lang="en-US" altLang="ja-JP" dirty="0"/>
              <a:t>『</a:t>
            </a:r>
            <a:r>
              <a:rPr kumimoji="1" lang="ja-JP" altLang="en-US" dirty="0"/>
              <a:t>諸世界の戦争</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D61CD849-6F87-485A-B711-92CD3EF21EF5}"/>
              </a:ext>
            </a:extLst>
          </p:cNvPr>
          <p:cNvSpPr>
            <a:spLocks noGrp="1"/>
          </p:cNvSpPr>
          <p:nvPr>
            <p:ph idx="1"/>
          </p:nvPr>
        </p:nvSpPr>
        <p:spPr>
          <a:xfrm>
            <a:off x="838200" y="1052424"/>
            <a:ext cx="10515600" cy="5124539"/>
          </a:xfrm>
        </p:spPr>
        <p:txBody>
          <a:bodyPr>
            <a:normAutofit lnSpcReduction="10000"/>
          </a:bodyPr>
          <a:lstStyle/>
          <a:p>
            <a:r>
              <a:rPr kumimoji="1" lang="ja-JP" altLang="en-US" dirty="0"/>
              <a:t>この書は、</a:t>
            </a:r>
            <a:r>
              <a:rPr kumimoji="1" lang="en-US" altLang="ja-JP" dirty="0"/>
              <a:t>2000</a:t>
            </a:r>
            <a:r>
              <a:rPr kumimoji="1" lang="ja-JP" altLang="en-US" dirty="0"/>
              <a:t>年</a:t>
            </a:r>
            <a:r>
              <a:rPr kumimoji="1" lang="en-US" altLang="ja-JP" dirty="0"/>
              <a:t>8</a:t>
            </a:r>
            <a:r>
              <a:rPr kumimoji="1" lang="ja-JP" altLang="en-US" dirty="0"/>
              <a:t>月に行われた「諸文化の戦争と平和」をテーマとしたシンポジウムでの、ラトウールの報告に、</a:t>
            </a:r>
            <a:r>
              <a:rPr kumimoji="1" lang="en-US" altLang="ja-JP" dirty="0"/>
              <a:t>2001</a:t>
            </a:r>
            <a:r>
              <a:rPr kumimoji="1" lang="ja-JP" altLang="en-US" dirty="0"/>
              <a:t>年</a:t>
            </a:r>
            <a:r>
              <a:rPr kumimoji="1" lang="en-US" altLang="ja-JP" dirty="0"/>
              <a:t>9.11</a:t>
            </a:r>
            <a:r>
              <a:rPr kumimoji="1" lang="ja-JP" altLang="en-US" dirty="0"/>
              <a:t>についての短文を冒頭において</a:t>
            </a:r>
            <a:r>
              <a:rPr kumimoji="1" lang="en-US" altLang="ja-JP" dirty="0"/>
              <a:t>2002</a:t>
            </a:r>
            <a:r>
              <a:rPr kumimoji="1" lang="ja-JP" altLang="en-US" dirty="0"/>
              <a:t>年に出版されたものです。冒頭論文では次のように述べられています。</a:t>
            </a:r>
            <a:endParaRPr kumimoji="1" lang="en-US" altLang="ja-JP" dirty="0"/>
          </a:p>
          <a:p>
            <a:r>
              <a:rPr lang="ja-JP" altLang="en-US" dirty="0"/>
              <a:t>「巧妙で刺々しいこの小論における私の主張は、結局のこと頃戦争状態にある方が好ましい、というものである。つまり、戦争など存在しないと想像し、進歩や近代性や発展について際限なく</a:t>
            </a:r>
            <a:r>
              <a:rPr lang="en-US" altLang="ja-JP" dirty="0"/>
              <a:t>――</a:t>
            </a:r>
            <a:r>
              <a:rPr lang="ja-JP" altLang="en-US" dirty="0"/>
              <a:t>かくも高尚な目標に到達するために支払う代価を理解せずに</a:t>
            </a:r>
            <a:r>
              <a:rPr lang="en-US" altLang="ja-JP" dirty="0"/>
              <a:t>――</a:t>
            </a:r>
            <a:r>
              <a:rPr lang="ja-JP" altLang="en-US" dirty="0"/>
              <a:t>語り続けるよりも、なされるべき外交の仕事について考えることを強いられる方が好ましいのである。」（</a:t>
            </a:r>
            <a:r>
              <a:rPr lang="en-US" altLang="ja-JP" dirty="0"/>
              <a:t>8</a:t>
            </a:r>
            <a:r>
              <a:rPr lang="ja-JP" altLang="en-US" dirty="0"/>
              <a:t>頁）</a:t>
            </a:r>
            <a:endParaRPr lang="en-US" altLang="ja-JP" dirty="0"/>
          </a:p>
          <a:p>
            <a:r>
              <a:rPr kumimoji="1" lang="ja-JP" altLang="en-US" dirty="0"/>
              <a:t>「必要とされるのは、私たちがずっと戦ってきたあの古くからの戦争についての新しい認識なのである</a:t>
            </a:r>
            <a:r>
              <a:rPr kumimoji="1" lang="en-US" altLang="ja-JP" dirty="0"/>
              <a:t>――</a:t>
            </a:r>
            <a:r>
              <a:rPr lang="ja-JP" altLang="en-US" dirty="0"/>
              <a:t>新しい交渉</a:t>
            </a:r>
            <a:r>
              <a:rPr kumimoji="1" lang="ja-JP" altLang="en-US" dirty="0"/>
              <a:t>と新しい平和のために。」（</a:t>
            </a:r>
            <a:r>
              <a:rPr kumimoji="1" lang="en-US" altLang="ja-JP" dirty="0"/>
              <a:t>9</a:t>
            </a:r>
            <a:r>
              <a:rPr kumimoji="1" lang="ja-JP" altLang="en-US" dirty="0"/>
              <a:t>頁</a:t>
            </a:r>
            <a:r>
              <a:rPr lang="ja-JP" altLang="en-US" dirty="0"/>
              <a:t>）</a:t>
            </a:r>
            <a:endParaRPr kumimoji="1" lang="ja-JP" altLang="en-US" dirty="0"/>
          </a:p>
        </p:txBody>
      </p:sp>
    </p:spTree>
    <p:extLst>
      <p:ext uri="{BB962C8B-B14F-4D97-AF65-F5344CB8AC3E}">
        <p14:creationId xmlns:p14="http://schemas.microsoft.com/office/powerpoint/2010/main" val="12597852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3EC6F3-92BB-45DA-A3AD-64AA1147BB8E}"/>
              </a:ext>
            </a:extLst>
          </p:cNvPr>
          <p:cNvSpPr>
            <a:spLocks noGrp="1"/>
          </p:cNvSpPr>
          <p:nvPr>
            <p:ph type="title"/>
          </p:nvPr>
        </p:nvSpPr>
        <p:spPr>
          <a:xfrm>
            <a:off x="838200" y="365125"/>
            <a:ext cx="10515600" cy="169713"/>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B73E3FBC-0E39-4A65-B0AB-4BDAD76B9906}"/>
              </a:ext>
            </a:extLst>
          </p:cNvPr>
          <p:cNvSpPr>
            <a:spLocks noGrp="1"/>
          </p:cNvSpPr>
          <p:nvPr>
            <p:ph idx="1"/>
          </p:nvPr>
        </p:nvSpPr>
        <p:spPr>
          <a:xfrm>
            <a:off x="838200" y="534838"/>
            <a:ext cx="10515600" cy="5642125"/>
          </a:xfrm>
        </p:spPr>
        <p:txBody>
          <a:bodyPr>
            <a:normAutofit fontScale="92500"/>
          </a:bodyPr>
          <a:lstStyle/>
          <a:p>
            <a:r>
              <a:rPr kumimoji="1" lang="ja-JP" altLang="en-US" dirty="0"/>
              <a:t>目次</a:t>
            </a:r>
            <a:endParaRPr kumimoji="1" lang="en-US" altLang="ja-JP" dirty="0"/>
          </a:p>
          <a:p>
            <a:r>
              <a:rPr lang="ja-JP" altLang="en-US" dirty="0"/>
              <a:t>１．</a:t>
            </a:r>
            <a:r>
              <a:rPr lang="en-US" altLang="ja-JP" dirty="0"/>
              <a:t>9</a:t>
            </a:r>
            <a:r>
              <a:rPr lang="ja-JP" altLang="en-US" dirty="0" err="1"/>
              <a:t>．</a:t>
            </a:r>
            <a:r>
              <a:rPr lang="en-US" altLang="ja-JP" dirty="0"/>
              <a:t>11</a:t>
            </a:r>
          </a:p>
          <a:p>
            <a:r>
              <a:rPr kumimoji="1" lang="ja-JP" altLang="en-US" dirty="0"/>
              <a:t>２．ひとつの自然／多くの文化という分割によって与えられる間違った平和</a:t>
            </a:r>
            <a:endParaRPr kumimoji="1" lang="en-US" altLang="ja-JP" dirty="0"/>
          </a:p>
          <a:p>
            <a:r>
              <a:rPr lang="ja-JP" altLang="en-US" dirty="0"/>
              <a:t>３．単一自然主義から多自然主義へ</a:t>
            </a:r>
            <a:endParaRPr lang="en-US" altLang="ja-JP" dirty="0"/>
          </a:p>
          <a:p>
            <a:r>
              <a:rPr kumimoji="1" lang="ja-JP" altLang="en-US" dirty="0"/>
              <a:t>４．「平和ヲ欲スル者ハ・・・宣戦布告せよ」</a:t>
            </a:r>
            <a:endParaRPr kumimoji="1" lang="en-US" altLang="ja-JP" dirty="0"/>
          </a:p>
          <a:p>
            <a:r>
              <a:rPr lang="ja-JP" altLang="en-US" dirty="0"/>
              <a:t>５．いかなる統一なのか？自然法主義か？あるいは構成主義か？</a:t>
            </a:r>
            <a:endParaRPr lang="en-US" altLang="ja-JP" dirty="0"/>
          </a:p>
          <a:p>
            <a:r>
              <a:rPr lang="ja-JP" altLang="en-US" dirty="0"/>
              <a:t>ラトウールは「西洋」が世界を征服した過程を振り返り、「近代化する西洋は</a:t>
            </a:r>
            <a:r>
              <a:rPr lang="en-US" altLang="ja-JP" dirty="0"/>
              <a:t>『</a:t>
            </a:r>
            <a:r>
              <a:rPr lang="ja-JP" altLang="en-US" dirty="0"/>
              <a:t>自然中心主義</a:t>
            </a:r>
            <a:r>
              <a:rPr lang="en-US" altLang="ja-JP" dirty="0"/>
              <a:t>』</a:t>
            </a:r>
            <a:r>
              <a:rPr lang="ja-JP" altLang="en-US" dirty="0"/>
              <a:t>あるいは</a:t>
            </a:r>
            <a:r>
              <a:rPr lang="en-US" altLang="ja-JP" dirty="0"/>
              <a:t>『</a:t>
            </a:r>
            <a:r>
              <a:rPr lang="ja-JP" altLang="en-US" dirty="0"/>
              <a:t>理性中心主義</a:t>
            </a:r>
            <a:r>
              <a:rPr lang="en-US" altLang="ja-JP" dirty="0"/>
              <a:t>』</a:t>
            </a:r>
            <a:r>
              <a:rPr lang="ja-JP" altLang="en-US" dirty="0"/>
              <a:t>であったと言えるだろうが、これほど非自民族中心主義である政治的編成は他にはなかった。それは、批判と理性的議論の強力な働きによって統一する自然にアクセスできる理性の国であった。」（</a:t>
            </a:r>
            <a:r>
              <a:rPr lang="en-US" altLang="ja-JP" dirty="0"/>
              <a:t>23</a:t>
            </a:r>
            <a:r>
              <a:rPr lang="ja-JP" altLang="en-US" dirty="0"/>
              <a:t>～</a:t>
            </a:r>
            <a:r>
              <a:rPr lang="en-US" altLang="ja-JP" dirty="0"/>
              <a:t>4</a:t>
            </a:r>
            <a:r>
              <a:rPr lang="ja-JP" altLang="en-US" dirty="0"/>
              <a:t>頁）と述べていますが、ヴィリリオを読んだ今、これは少し甘すぎます。</a:t>
            </a:r>
            <a:r>
              <a:rPr kumimoji="1" lang="ja-JP" altLang="en-US" dirty="0"/>
              <a:t>　　　　　</a:t>
            </a:r>
          </a:p>
        </p:txBody>
      </p:sp>
    </p:spTree>
    <p:extLst>
      <p:ext uri="{BB962C8B-B14F-4D97-AF65-F5344CB8AC3E}">
        <p14:creationId xmlns:p14="http://schemas.microsoft.com/office/powerpoint/2010/main" val="17318436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8D637B-3F08-4F1B-AB44-2305D099CB3D}"/>
              </a:ext>
            </a:extLst>
          </p:cNvPr>
          <p:cNvSpPr>
            <a:spLocks noGrp="1"/>
          </p:cNvSpPr>
          <p:nvPr>
            <p:ph type="title"/>
          </p:nvPr>
        </p:nvSpPr>
        <p:spPr>
          <a:xfrm>
            <a:off x="838200" y="365125"/>
            <a:ext cx="10515600" cy="100701"/>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8A6F6079-2469-4B9E-9047-90CCE8461F2F}"/>
              </a:ext>
            </a:extLst>
          </p:cNvPr>
          <p:cNvSpPr>
            <a:spLocks noGrp="1"/>
          </p:cNvSpPr>
          <p:nvPr>
            <p:ph idx="1"/>
          </p:nvPr>
        </p:nvSpPr>
        <p:spPr>
          <a:xfrm>
            <a:off x="838200" y="465826"/>
            <a:ext cx="10515600" cy="5711137"/>
          </a:xfrm>
        </p:spPr>
        <p:txBody>
          <a:bodyPr>
            <a:normAutofit fontScale="92500"/>
          </a:bodyPr>
          <a:lstStyle/>
          <a:p>
            <a:r>
              <a:rPr kumimoji="1" lang="ja-JP" altLang="en-US" dirty="0"/>
              <a:t>「西洋が地球上のあらゆる民族や生物や無生物の総体を巻き込むようになった奇妙な経緯を正確に説明しなかった。例えば、解放や発展や旧き束縛からの解放からの離脱を求める戦争の叫びと、人間と人間以外のものとのあいだにつねに拡大し続ける西洋特有の紛糾とのあいだにどうやって折り合いをつければよいのだろうか。」（</a:t>
            </a:r>
            <a:r>
              <a:rPr kumimoji="1" lang="en-US" altLang="ja-JP" dirty="0"/>
              <a:t>34</a:t>
            </a:r>
            <a:r>
              <a:rPr kumimoji="1" lang="ja-JP" altLang="en-US" dirty="0"/>
              <a:t>頁）</a:t>
            </a:r>
            <a:endParaRPr kumimoji="1" lang="en-US" altLang="ja-JP" dirty="0"/>
          </a:p>
          <a:p>
            <a:r>
              <a:rPr lang="ja-JP" altLang="en-US" dirty="0"/>
              <a:t>●　ヴィリリオはこう述べている。</a:t>
            </a:r>
            <a:endParaRPr lang="en-US" altLang="ja-JP" dirty="0"/>
          </a:p>
          <a:p>
            <a:r>
              <a:rPr kumimoji="1" lang="ja-JP" altLang="en-US" dirty="0"/>
              <a:t>「端的に言って戦争の指揮可能性をもたらすはずのもの、時空間のなかで声高に表明され、反復を通じて敵に押し付けられるような、あの一貫した計画は、＜歴史＞という全体主義的な言語の、手段ではなく起源なのだ。ヨーロッパ諸国が、後には全世界の国々が、内戦にせよ、対外戦争にせよ、戦争の絶対的本質に向けてお互いに競い務めてきたのも、こうしてみると、世界史に対する西洋の軍事的知性の絶対的な権力奪取という意味を帯びてくる。」（</a:t>
            </a:r>
            <a:r>
              <a:rPr kumimoji="1" lang="en-US" altLang="ja-JP" dirty="0"/>
              <a:t>『</a:t>
            </a:r>
            <a:r>
              <a:rPr kumimoji="1" lang="ja-JP" altLang="en-US" dirty="0"/>
              <a:t>民衆防衛とエコロジー闘争</a:t>
            </a:r>
            <a:r>
              <a:rPr kumimoji="1" lang="en-US" altLang="ja-JP" dirty="0"/>
              <a:t>』</a:t>
            </a:r>
            <a:r>
              <a:rPr kumimoji="1" lang="ja-JP" altLang="en-US" dirty="0" err="1"/>
              <a:t>、</a:t>
            </a:r>
            <a:r>
              <a:rPr kumimoji="1" lang="en-US" altLang="ja-JP" dirty="0"/>
              <a:t>15</a:t>
            </a:r>
            <a:r>
              <a:rPr kumimoji="1" lang="ja-JP" altLang="en-US" dirty="0"/>
              <a:t>～</a:t>
            </a:r>
            <a:r>
              <a:rPr kumimoji="1" lang="en-US" altLang="ja-JP" dirty="0"/>
              <a:t>6</a:t>
            </a:r>
            <a:r>
              <a:rPr kumimoji="1" lang="ja-JP" altLang="en-US" dirty="0"/>
              <a:t>頁）</a:t>
            </a:r>
          </a:p>
        </p:txBody>
      </p:sp>
    </p:spTree>
    <p:extLst>
      <p:ext uri="{BB962C8B-B14F-4D97-AF65-F5344CB8AC3E}">
        <p14:creationId xmlns:p14="http://schemas.microsoft.com/office/powerpoint/2010/main" val="13219990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80BA15-3AC9-4E57-9473-D5477717F1F6}"/>
              </a:ext>
            </a:extLst>
          </p:cNvPr>
          <p:cNvSpPr>
            <a:spLocks noGrp="1"/>
          </p:cNvSpPr>
          <p:nvPr>
            <p:ph type="title"/>
          </p:nvPr>
        </p:nvSpPr>
        <p:spPr>
          <a:xfrm>
            <a:off x="838200" y="365125"/>
            <a:ext cx="10515600" cy="135207"/>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90466493-E228-4798-98FE-995E2DA1D8C8}"/>
              </a:ext>
            </a:extLst>
          </p:cNvPr>
          <p:cNvSpPr>
            <a:spLocks noGrp="1"/>
          </p:cNvSpPr>
          <p:nvPr>
            <p:ph idx="1"/>
          </p:nvPr>
        </p:nvSpPr>
        <p:spPr>
          <a:xfrm>
            <a:off x="838200" y="635539"/>
            <a:ext cx="10515600" cy="5541424"/>
          </a:xfrm>
        </p:spPr>
        <p:txBody>
          <a:bodyPr>
            <a:normAutofit fontScale="92500" lnSpcReduction="10000"/>
          </a:bodyPr>
          <a:lstStyle/>
          <a:p>
            <a:r>
              <a:rPr kumimoji="1" lang="ja-JP" altLang="en-US" dirty="0"/>
              <a:t>引き続き、ヴィリリオを引こう。</a:t>
            </a:r>
            <a:endParaRPr kumimoji="1" lang="en-US" altLang="ja-JP" dirty="0"/>
          </a:p>
          <a:p>
            <a:r>
              <a:rPr lang="ja-JP" altLang="en-US" dirty="0"/>
              <a:t>「西洋の軍事的文化はつねに貨車と軍用列車の匂いを放っている。征服された国々の財宝が、博物館や美術館に搬送されるべく、大急ぎで積み込まれるのだ。」（同書、</a:t>
            </a:r>
            <a:r>
              <a:rPr lang="en-US" altLang="ja-JP" dirty="0"/>
              <a:t>16</a:t>
            </a:r>
            <a:r>
              <a:rPr lang="ja-JP" altLang="en-US" dirty="0"/>
              <a:t>頁）</a:t>
            </a:r>
            <a:endParaRPr lang="en-US" altLang="ja-JP" dirty="0"/>
          </a:p>
          <a:p>
            <a:r>
              <a:rPr kumimoji="1" lang="ja-JP" altLang="en-US" dirty="0"/>
              <a:t>「戦争指揮とは、一つの合理的計画を、すなわち、一つの事業を実行に移すことである。西洋においては、この種の拡張が、何であれ独占というもののモデルであるように思われる。富の蓄積よりも好機に乗ずることが追求されるのである。」（</a:t>
            </a:r>
            <a:r>
              <a:rPr kumimoji="1" lang="en-US" altLang="ja-JP" dirty="0"/>
              <a:t>19</a:t>
            </a:r>
            <a:r>
              <a:rPr kumimoji="1" lang="ja-JP" altLang="en-US" dirty="0"/>
              <a:t>頁）</a:t>
            </a:r>
            <a:endParaRPr kumimoji="1" lang="en-US" altLang="ja-JP" dirty="0"/>
          </a:p>
          <a:p>
            <a:r>
              <a:rPr lang="ja-JP" altLang="en-US" dirty="0"/>
              <a:t>「西洋が歴史的に尽力してきたものとは、つまり、次第に数を増す様々な人間集団を、国家による戦争事業をもって整備（管理）することなのである。」（</a:t>
            </a:r>
            <a:r>
              <a:rPr lang="en-US" altLang="ja-JP" dirty="0"/>
              <a:t>20</a:t>
            </a:r>
            <a:r>
              <a:rPr lang="ja-JP" altLang="en-US" dirty="0"/>
              <a:t>頁）</a:t>
            </a:r>
            <a:endParaRPr lang="en-US" altLang="ja-JP" dirty="0"/>
          </a:p>
          <a:p>
            <a:r>
              <a:rPr kumimoji="1" lang="ja-JP" altLang="en-US" dirty="0"/>
              <a:t>「この最重要な制度の分析を完遂することがかくも急を要するのである。・・・あらゆる脱制度化のなかで最も必要なもの、つまり、軍隊の脱制度化を</a:t>
            </a:r>
            <a:r>
              <a:rPr lang="ja-JP" altLang="en-US" dirty="0"/>
              <a:t>省略してはならない。」（</a:t>
            </a:r>
            <a:r>
              <a:rPr lang="en-US" altLang="ja-JP" dirty="0"/>
              <a:t>34</a:t>
            </a:r>
            <a:r>
              <a:rPr lang="ja-JP" altLang="en-US" dirty="0"/>
              <a:t>頁）</a:t>
            </a:r>
            <a:endParaRPr kumimoji="1" lang="ja-JP" altLang="en-US" dirty="0"/>
          </a:p>
        </p:txBody>
      </p:sp>
    </p:spTree>
    <p:extLst>
      <p:ext uri="{BB962C8B-B14F-4D97-AF65-F5344CB8AC3E}">
        <p14:creationId xmlns:p14="http://schemas.microsoft.com/office/powerpoint/2010/main" val="34505063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C78592-67E2-4943-863E-63A754B9D36D}"/>
              </a:ext>
            </a:extLst>
          </p:cNvPr>
          <p:cNvSpPr>
            <a:spLocks noGrp="1"/>
          </p:cNvSpPr>
          <p:nvPr>
            <p:ph type="title"/>
          </p:nvPr>
        </p:nvSpPr>
        <p:spPr>
          <a:xfrm>
            <a:off x="838200" y="365125"/>
            <a:ext cx="10515600" cy="100701"/>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0727F1BF-1661-4A75-BD31-605BF284467B}"/>
              </a:ext>
            </a:extLst>
          </p:cNvPr>
          <p:cNvSpPr>
            <a:spLocks noGrp="1"/>
          </p:cNvSpPr>
          <p:nvPr>
            <p:ph idx="1"/>
          </p:nvPr>
        </p:nvSpPr>
        <p:spPr>
          <a:xfrm>
            <a:off x="838200" y="465826"/>
            <a:ext cx="10515600" cy="5711137"/>
          </a:xfrm>
        </p:spPr>
        <p:txBody>
          <a:bodyPr>
            <a:normAutofit/>
          </a:bodyPr>
          <a:lstStyle/>
          <a:p>
            <a:r>
              <a:rPr lang="ja-JP" altLang="en-US" dirty="0"/>
              <a:t>「近代主義者は、抗争が存在する可能性を認めなかったときから、実際に戦争に直面したことはなかったと言っていい。理性によって翻訳された意味での自然世界とはない、表層的で見かけだの表象のぞいては。</a:t>
            </a:r>
          </a:p>
          <a:p>
            <a:r>
              <a:rPr lang="ja-JP" altLang="en-US" dirty="0"/>
              <a:t>　だから近代主義者が、誰とも抗争することなしに、宣戦布告することなしに、この惑星のいたるところで戦争を仕掛けてきたとしても驚くべきことではないと言うべきか？いや、まったく逆で驚くべきことなのだ。彼らがやったのは軍事力を行使して、完全な和平、議論の余地のない文明、妨害不能の進歩を拡大することだった。彼らには言葉の正しい意味で「敵」は存在せず、ただ不届きな人間たちだけが存在していた。しかり、彼らの戦争、彼らの征服は「教育」だったのである。大量殺戮でさえ、純粋な教育的な措置であった！ 」（</a:t>
            </a:r>
            <a:r>
              <a:rPr lang="en-US" altLang="ja-JP" dirty="0"/>
              <a:t>45</a:t>
            </a:r>
            <a:r>
              <a:rPr lang="ja-JP" altLang="en-US" dirty="0"/>
              <a:t>～</a:t>
            </a:r>
            <a:r>
              <a:rPr lang="en-US" altLang="ja-JP" dirty="0"/>
              <a:t>6</a:t>
            </a:r>
            <a:r>
              <a:rPr lang="ja-JP" altLang="en-US" dirty="0"/>
              <a:t>頁、訳文は変更）</a:t>
            </a:r>
            <a:endParaRPr kumimoji="1" lang="ja-JP" altLang="en-US" dirty="0"/>
          </a:p>
        </p:txBody>
      </p:sp>
    </p:spTree>
    <p:extLst>
      <p:ext uri="{BB962C8B-B14F-4D97-AF65-F5344CB8AC3E}">
        <p14:creationId xmlns:p14="http://schemas.microsoft.com/office/powerpoint/2010/main" val="38913014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12A4D6-1723-4071-85AC-EDECF91F4AA4}"/>
              </a:ext>
            </a:extLst>
          </p:cNvPr>
          <p:cNvSpPr>
            <a:spLocks noGrp="1"/>
          </p:cNvSpPr>
          <p:nvPr>
            <p:ph type="title"/>
          </p:nvPr>
        </p:nvSpPr>
        <p:spPr>
          <a:xfrm>
            <a:off x="838200" y="365125"/>
            <a:ext cx="10515600" cy="83449"/>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08D82D3D-E3BF-4E84-8F73-D32F07C4D183}"/>
              </a:ext>
            </a:extLst>
          </p:cNvPr>
          <p:cNvSpPr>
            <a:spLocks noGrp="1"/>
          </p:cNvSpPr>
          <p:nvPr>
            <p:ph idx="1"/>
          </p:nvPr>
        </p:nvSpPr>
        <p:spPr>
          <a:xfrm>
            <a:off x="838200" y="448574"/>
            <a:ext cx="10515600" cy="5728389"/>
          </a:xfrm>
        </p:spPr>
        <p:txBody>
          <a:bodyPr>
            <a:normAutofit fontScale="92500" lnSpcReduction="10000"/>
          </a:bodyPr>
          <a:lstStyle/>
          <a:p>
            <a:r>
              <a:rPr lang="ja-JP" altLang="en-US" dirty="0"/>
              <a:t>「この最終的な目標に何ら責められるべき理由はない。責められ</a:t>
            </a:r>
            <a:r>
              <a:rPr lang="ja-JP" altLang="en-US" dirty="0" err="1"/>
              <a:t>べ</a:t>
            </a:r>
            <a:r>
              <a:rPr lang="ja-JP" altLang="en-US" dirty="0"/>
              <a:t>きは真の敵と戦争することなく目標は達成できるとする奇妙な理念である。近代化を追い求めた歴史と対照的に、西欧は、平和を達成するため戦争が存在することを認め、敵を持っていたこと、世界が多様であることを受け入れ、たんなる寛容を拒否し、地域と世界を構築することを続けるべきである。</a:t>
            </a:r>
          </a:p>
          <a:p>
            <a:r>
              <a:rPr lang="ja-JP" altLang="en-US" dirty="0"/>
              <a:t>　西欧がこの作業を始めるためには、（世界の）統合が失われたことを哀悼するもっとも辛い期間を乗り越えていかなければならないのは確かである。我々が（あるのが）当然と考えている共通世界は既に構築されているわけではなく、これから積極的に組み立てていくべきものである。共通世界は自然がそうであるように既に存在し、我々の背後にあるものではなく、前方にあり、一歩ずつ構築するという巨大な作業を伴うものだ。紛争を仲裁する仲介者のように上方にあるものでもなく、紛争で賭けられている当のものであり、然るべき交渉によって妥協の主題となりうるものである。共通世界は掴み取るべきものだ。」（</a:t>
            </a:r>
            <a:r>
              <a:rPr lang="en-US" altLang="ja-JP" dirty="0"/>
              <a:t>50</a:t>
            </a:r>
            <a:r>
              <a:rPr lang="ja-JP" altLang="en-US" dirty="0"/>
              <a:t>頁、訳文は変更）</a:t>
            </a:r>
            <a:endParaRPr kumimoji="1" lang="ja-JP" altLang="en-US" dirty="0"/>
          </a:p>
        </p:txBody>
      </p:sp>
    </p:spTree>
    <p:extLst>
      <p:ext uri="{BB962C8B-B14F-4D97-AF65-F5344CB8AC3E}">
        <p14:creationId xmlns:p14="http://schemas.microsoft.com/office/powerpoint/2010/main" val="2145845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77EE9D-6CBA-4CFE-B032-2E4FC5ADE5B5}"/>
              </a:ext>
            </a:extLst>
          </p:cNvPr>
          <p:cNvSpPr>
            <a:spLocks noGrp="1"/>
          </p:cNvSpPr>
          <p:nvPr>
            <p:ph type="title"/>
          </p:nvPr>
        </p:nvSpPr>
        <p:spPr>
          <a:xfrm>
            <a:off x="838200" y="365126"/>
            <a:ext cx="10515600" cy="109008"/>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B2E10A45-6ACB-46DF-AFAC-FD09B177F797}"/>
              </a:ext>
            </a:extLst>
          </p:cNvPr>
          <p:cNvSpPr>
            <a:spLocks noGrp="1"/>
          </p:cNvSpPr>
          <p:nvPr>
            <p:ph idx="1"/>
          </p:nvPr>
        </p:nvSpPr>
        <p:spPr>
          <a:xfrm>
            <a:off x="838200" y="474134"/>
            <a:ext cx="10515600" cy="5702829"/>
          </a:xfrm>
        </p:spPr>
        <p:txBody>
          <a:bodyPr>
            <a:normAutofit lnSpcReduction="10000"/>
          </a:bodyPr>
          <a:lstStyle/>
          <a:p>
            <a:r>
              <a:rPr lang="ja-JP" altLang="en-US" dirty="0"/>
              <a:t>　しかし、自分に都合のよい思考、内部の異論を排除し外部の批判を受け付けない態度、過度のナショナリズム、敵の動機や能力を過小評価する上層部の傲慢といった</a:t>
            </a:r>
            <a:r>
              <a:rPr lang="en-US" altLang="ja-JP" dirty="0"/>
              <a:t>『</a:t>
            </a:r>
            <a:r>
              <a:rPr lang="ja-JP" altLang="en-US" dirty="0"/>
              <a:t>戦争の文化</a:t>
            </a:r>
            <a:r>
              <a:rPr lang="en-US" altLang="ja-JP" dirty="0"/>
              <a:t>』</a:t>
            </a:r>
            <a:r>
              <a:rPr lang="ja-JP" altLang="en-US" dirty="0"/>
              <a:t>は、まさにアフガニスタンやイラクでアメリカが陥ったものでもあった。」（</a:t>
            </a:r>
            <a:r>
              <a:rPr lang="en-US" altLang="ja-JP" dirty="0"/>
              <a:t>ⅶ</a:t>
            </a:r>
            <a:r>
              <a:rPr lang="ja-JP" altLang="en-US" dirty="0"/>
              <a:t>～</a:t>
            </a:r>
            <a:r>
              <a:rPr lang="en-US" altLang="ja-JP" dirty="0"/>
              <a:t>ⅷ</a:t>
            </a:r>
            <a:r>
              <a:rPr lang="ja-JP" altLang="en-US" dirty="0"/>
              <a:t>頁）</a:t>
            </a:r>
          </a:p>
          <a:p>
            <a:r>
              <a:rPr lang="ja-JP" altLang="en-US" dirty="0"/>
              <a:t>　「最近のアメリカの政治状況も明るいとは言えない。・・・アメリカの軍国主義を現実に推し進めたのは、むしろバラク・オバマ大統領（</a:t>
            </a:r>
            <a:r>
              <a:rPr lang="en-US" altLang="ja-JP" dirty="0"/>
              <a:t>2009</a:t>
            </a:r>
            <a:r>
              <a:rPr lang="ja-JP" altLang="en-US" dirty="0"/>
              <a:t>～</a:t>
            </a:r>
            <a:r>
              <a:rPr lang="en-US" altLang="ja-JP" dirty="0"/>
              <a:t>2017</a:t>
            </a:r>
            <a:r>
              <a:rPr lang="ja-JP" altLang="en-US" dirty="0"/>
              <a:t>）であった。ノーベル平和賞に輝き、歴代大統領のなかでも有数の雄弁家であったオバマの実際の政策は、核最新化を決定し（</a:t>
            </a:r>
            <a:r>
              <a:rPr lang="en-US" altLang="ja-JP" dirty="0"/>
              <a:t>2016</a:t>
            </a:r>
            <a:r>
              <a:rPr lang="ja-JP" altLang="en-US" dirty="0"/>
              <a:t>年）、ドローン攻撃を推進するものであった。民主・共和どちらの政党がホワイトハウスに代表を送り込もうと、</a:t>
            </a:r>
            <a:r>
              <a:rPr lang="en-US" altLang="ja-JP" dirty="0"/>
              <a:t>『</a:t>
            </a:r>
            <a:r>
              <a:rPr lang="ja-JP" altLang="en-US" dirty="0"/>
              <a:t>安全</a:t>
            </a:r>
            <a:r>
              <a:rPr lang="en-US" altLang="ja-JP" dirty="0"/>
              <a:t>』</a:t>
            </a:r>
            <a:r>
              <a:rPr lang="ja-JP" altLang="en-US" dirty="0"/>
              <a:t>とか</a:t>
            </a:r>
            <a:r>
              <a:rPr lang="en-US" altLang="ja-JP" dirty="0"/>
              <a:t>『</a:t>
            </a:r>
            <a:r>
              <a:rPr lang="ja-JP" altLang="en-US" dirty="0"/>
              <a:t>防衛</a:t>
            </a:r>
            <a:r>
              <a:rPr lang="en-US" altLang="ja-JP" dirty="0"/>
              <a:t>』</a:t>
            </a:r>
            <a:r>
              <a:rPr lang="ja-JP" altLang="en-US" dirty="0"/>
              <a:t>の名において戦争を挑発する態度は、戦後のアメリカ外交に一貫している。</a:t>
            </a:r>
            <a:r>
              <a:rPr lang="en-US" altLang="ja-JP" dirty="0"/>
              <a:t>2021</a:t>
            </a:r>
            <a:r>
              <a:rPr lang="ja-JP" altLang="en-US" dirty="0"/>
              <a:t>年になり、ジョー・バイデン大統領に代わったが、アメリカの独善的傾向は変わっていない。</a:t>
            </a:r>
            <a:endParaRPr kumimoji="1" lang="ja-JP" altLang="en-US" dirty="0"/>
          </a:p>
        </p:txBody>
      </p:sp>
    </p:spTree>
    <p:extLst>
      <p:ext uri="{BB962C8B-B14F-4D97-AF65-F5344CB8AC3E}">
        <p14:creationId xmlns:p14="http://schemas.microsoft.com/office/powerpoint/2010/main" val="9711277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9CDC1D-A49F-4A3B-9B34-785F6C5566EC}"/>
              </a:ext>
            </a:extLst>
          </p:cNvPr>
          <p:cNvSpPr>
            <a:spLocks noGrp="1"/>
          </p:cNvSpPr>
          <p:nvPr>
            <p:ph type="title"/>
          </p:nvPr>
        </p:nvSpPr>
        <p:spPr>
          <a:xfrm>
            <a:off x="838200" y="365126"/>
            <a:ext cx="10515600" cy="652792"/>
          </a:xfrm>
        </p:spPr>
        <p:txBody>
          <a:bodyPr>
            <a:normAutofit fontScale="90000"/>
          </a:bodyPr>
          <a:lstStyle/>
          <a:p>
            <a:r>
              <a:rPr kumimoji="1" lang="en-US" altLang="ja-JP" dirty="0"/>
              <a:t>『</a:t>
            </a:r>
            <a:r>
              <a:rPr kumimoji="1" lang="ja-JP" altLang="en-US" dirty="0"/>
              <a:t>戦争と資本</a:t>
            </a:r>
            <a:r>
              <a:rPr kumimoji="1" lang="en-US" altLang="ja-JP" dirty="0"/>
              <a:t>』</a:t>
            </a:r>
            <a:r>
              <a:rPr kumimoji="1" lang="ja-JP" altLang="en-US" dirty="0"/>
              <a:t>に立ちかえる</a:t>
            </a:r>
          </a:p>
        </p:txBody>
      </p:sp>
      <p:sp>
        <p:nvSpPr>
          <p:cNvPr id="3" name="コンテンツ プレースホルダー 2">
            <a:extLst>
              <a:ext uri="{FF2B5EF4-FFF2-40B4-BE49-F238E27FC236}">
                <a16:creationId xmlns:a16="http://schemas.microsoft.com/office/drawing/2014/main" id="{2371EA2C-ACE0-4F9F-A89E-4AC02C8F607D}"/>
              </a:ext>
            </a:extLst>
          </p:cNvPr>
          <p:cNvSpPr>
            <a:spLocks noGrp="1"/>
          </p:cNvSpPr>
          <p:nvPr>
            <p:ph idx="1"/>
          </p:nvPr>
        </p:nvSpPr>
        <p:spPr>
          <a:xfrm>
            <a:off x="838200" y="1190445"/>
            <a:ext cx="10515600" cy="4986518"/>
          </a:xfrm>
        </p:spPr>
        <p:txBody>
          <a:bodyPr>
            <a:normAutofit fontScale="92500" lnSpcReduction="10000"/>
          </a:bodyPr>
          <a:lstStyle/>
          <a:p>
            <a:r>
              <a:rPr lang="ja-JP" altLang="en-US" dirty="0"/>
              <a:t>　第</a:t>
            </a:r>
            <a:r>
              <a:rPr lang="en-US" altLang="ja-JP" dirty="0"/>
              <a:t>12</a:t>
            </a:r>
            <a:r>
              <a:rPr lang="ja-JP" altLang="en-US" dirty="0"/>
              <a:t>章　資本のフラクタル戦争で述べられている「人新世の戦争は（まだ）起こっていない」をメモしておこう。</a:t>
            </a:r>
          </a:p>
          <a:p>
            <a:r>
              <a:rPr lang="ja-JP" altLang="en-US" dirty="0"/>
              <a:t>　気候温暖化などに直面した地質学者などが、人新世という地球の歴史的時代区分を導入しているが「世界との関係の決定的変化」（</a:t>
            </a:r>
            <a:r>
              <a:rPr lang="en-US" altLang="ja-JP" dirty="0"/>
              <a:t>366</a:t>
            </a:r>
            <a:r>
              <a:rPr lang="ja-JP" altLang="en-US" dirty="0"/>
              <a:t>頁）について著者たちは、ラトゥールから次の引用をしている。</a:t>
            </a:r>
          </a:p>
          <a:p>
            <a:r>
              <a:rPr lang="ja-JP" altLang="en-US" dirty="0"/>
              <a:t>　「ポストモダンの哲学者、人類学者、リベラル派の理論家、政治思想家の誰一人として、あえて人間の影響を河川、洪水、侵蝕、生化学と同じ次元に位置づけようとはしなかった」（</a:t>
            </a:r>
            <a:r>
              <a:rPr lang="en-US" altLang="ja-JP" dirty="0"/>
              <a:t>367</a:t>
            </a:r>
            <a:r>
              <a:rPr lang="ja-JP" altLang="en-US" dirty="0"/>
              <a:t>頁）</a:t>
            </a:r>
          </a:p>
          <a:p>
            <a:r>
              <a:rPr lang="ja-JP" altLang="en-US" dirty="0"/>
              <a:t>　●　ラトウールは少し言い過ぎで、私は</a:t>
            </a:r>
            <a:r>
              <a:rPr lang="en-US" altLang="ja-JP" dirty="0"/>
              <a:t>1990</a:t>
            </a:r>
            <a:r>
              <a:rPr lang="ja-JP" altLang="en-US" dirty="0"/>
              <a:t>年代末に地球科学の書籍を調べて、そこに生物の環境形成力が述べられていて、そこから人間の環境形成力について、資本の循環との関連で論じたことがある。</a:t>
            </a:r>
          </a:p>
          <a:p>
            <a:endParaRPr kumimoji="1" lang="ja-JP" altLang="en-US" dirty="0"/>
          </a:p>
        </p:txBody>
      </p:sp>
    </p:spTree>
    <p:extLst>
      <p:ext uri="{BB962C8B-B14F-4D97-AF65-F5344CB8AC3E}">
        <p14:creationId xmlns:p14="http://schemas.microsoft.com/office/powerpoint/2010/main" val="17267942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1F4170-E162-4DE0-8659-ECAFD3333E63}"/>
              </a:ext>
            </a:extLst>
          </p:cNvPr>
          <p:cNvSpPr>
            <a:spLocks noGrp="1"/>
          </p:cNvSpPr>
          <p:nvPr>
            <p:ph type="title"/>
          </p:nvPr>
        </p:nvSpPr>
        <p:spPr>
          <a:xfrm>
            <a:off x="838200" y="365125"/>
            <a:ext cx="10515600" cy="48943"/>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00BA9859-F073-48DD-8E26-865AB111A126}"/>
              </a:ext>
            </a:extLst>
          </p:cNvPr>
          <p:cNvSpPr>
            <a:spLocks noGrp="1"/>
          </p:cNvSpPr>
          <p:nvPr>
            <p:ph idx="1"/>
          </p:nvPr>
        </p:nvSpPr>
        <p:spPr>
          <a:xfrm>
            <a:off x="838200" y="618286"/>
            <a:ext cx="10515600" cy="5558677"/>
          </a:xfrm>
        </p:spPr>
        <p:txBody>
          <a:bodyPr>
            <a:normAutofit lnSpcReduction="10000"/>
          </a:bodyPr>
          <a:lstStyle/>
          <a:p>
            <a:r>
              <a:rPr lang="ja-JP" altLang="en-US" dirty="0"/>
              <a:t>ラトゥールに続いて著者たちはマルクスを引用している。</a:t>
            </a:r>
          </a:p>
          <a:p>
            <a:r>
              <a:rPr lang="ja-JP" altLang="en-US" dirty="0"/>
              <a:t>　「ブルジョアの産業・商業は、地理学革命が地球の表面を作り出したのと同じやり方で、新世界のこういった物質的条件を作り出している」（デイリートリュービン寄稿記事、</a:t>
            </a:r>
            <a:r>
              <a:rPr lang="en-US" altLang="ja-JP" dirty="0"/>
              <a:t>1853</a:t>
            </a:r>
            <a:r>
              <a:rPr lang="ja-JP" altLang="en-US" dirty="0"/>
              <a:t>年）（</a:t>
            </a:r>
            <a:r>
              <a:rPr lang="en-US" altLang="ja-JP" dirty="0"/>
              <a:t>367</a:t>
            </a:r>
            <a:r>
              <a:rPr lang="ja-JP" altLang="en-US" dirty="0"/>
              <a:t>頁）＜これはラトウールへの当てこすりか。＞</a:t>
            </a:r>
            <a:endParaRPr lang="en-US" altLang="ja-JP" dirty="0"/>
          </a:p>
          <a:p>
            <a:r>
              <a:rPr lang="ja-JP" altLang="en-US" dirty="0"/>
              <a:t>「人新世は、すでに勃発しわれわれが敗北している戦争、しかもわれわれが戦争として経験することなく生きた戦争において、</a:t>
            </a:r>
            <a:r>
              <a:rPr lang="en-US" altLang="ja-JP" dirty="0"/>
              <a:t>『</a:t>
            </a:r>
            <a:r>
              <a:rPr lang="ja-JP" altLang="en-US" dirty="0"/>
              <a:t>人類</a:t>
            </a:r>
            <a:r>
              <a:rPr lang="en-US" altLang="ja-JP" dirty="0"/>
              <a:t>』</a:t>
            </a:r>
            <a:r>
              <a:rPr lang="ja-JP" altLang="en-US" dirty="0"/>
              <a:t>の</a:t>
            </a:r>
            <a:r>
              <a:rPr lang="en-US" altLang="ja-JP" dirty="0"/>
              <a:t>『</a:t>
            </a:r>
            <a:r>
              <a:rPr lang="ja-JP" altLang="en-US" dirty="0"/>
              <a:t>地質学的力</a:t>
            </a:r>
            <a:r>
              <a:rPr lang="en-US" altLang="ja-JP" dirty="0"/>
              <a:t>』</a:t>
            </a:r>
            <a:r>
              <a:rPr lang="ja-JP" altLang="en-US" dirty="0"/>
              <a:t>の水準が明らかになったことを名づけただけではあるまいか？</a:t>
            </a:r>
            <a:r>
              <a:rPr lang="en-US" altLang="ja-JP" dirty="0"/>
              <a:t>『</a:t>
            </a:r>
            <a:r>
              <a:rPr lang="ja-JP" altLang="en-US" dirty="0"/>
              <a:t>戦争として経験することもなく生きた戦争</a:t>
            </a:r>
            <a:r>
              <a:rPr lang="en-US" altLang="ja-JP" dirty="0"/>
              <a:t>』</a:t>
            </a:r>
            <a:r>
              <a:rPr lang="ja-JP" altLang="en-US" dirty="0"/>
              <a:t>という言い回しは、資本主義的存在の</a:t>
            </a:r>
            <a:r>
              <a:rPr lang="en-US" altLang="ja-JP" dirty="0"/>
              <a:t>『</a:t>
            </a:r>
            <a:r>
              <a:rPr lang="ja-JP" altLang="en-US" dirty="0"/>
              <a:t>虚偽意識</a:t>
            </a:r>
            <a:r>
              <a:rPr lang="en-US" altLang="ja-JP" dirty="0"/>
              <a:t>』</a:t>
            </a:r>
            <a:r>
              <a:rPr lang="ja-JP" altLang="en-US" dirty="0"/>
              <a:t>の定義でもありうるのではあるまいか？そして大いなる二分法の近代（自然／文化、主体／客体等々）の脱政治化された</a:t>
            </a:r>
            <a:r>
              <a:rPr lang="en-US" altLang="ja-JP" dirty="0"/>
              <a:t>『</a:t>
            </a:r>
            <a:r>
              <a:rPr lang="ja-JP" altLang="en-US" dirty="0"/>
              <a:t>自然</a:t>
            </a:r>
            <a:r>
              <a:rPr lang="en-US" altLang="ja-JP" dirty="0"/>
              <a:t>』</a:t>
            </a:r>
            <a:r>
              <a:rPr lang="ja-JP" altLang="en-US" dirty="0"/>
              <a:t>もその定義に帰着させるべきではあるまいか？」（</a:t>
            </a:r>
            <a:r>
              <a:rPr lang="en-US" altLang="ja-JP" dirty="0"/>
              <a:t>368</a:t>
            </a:r>
            <a:r>
              <a:rPr lang="ja-JP" altLang="en-US" dirty="0"/>
              <a:t>頁）</a:t>
            </a:r>
          </a:p>
          <a:p>
            <a:endParaRPr kumimoji="1" lang="ja-JP" altLang="en-US" dirty="0"/>
          </a:p>
        </p:txBody>
      </p:sp>
    </p:spTree>
    <p:extLst>
      <p:ext uri="{BB962C8B-B14F-4D97-AF65-F5344CB8AC3E}">
        <p14:creationId xmlns:p14="http://schemas.microsoft.com/office/powerpoint/2010/main" val="18093847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BC2E6F-49EF-40CA-8793-35FCDD52A76F}"/>
              </a:ext>
            </a:extLst>
          </p:cNvPr>
          <p:cNvSpPr>
            <a:spLocks noGrp="1"/>
          </p:cNvSpPr>
          <p:nvPr>
            <p:ph type="title"/>
          </p:nvPr>
        </p:nvSpPr>
        <p:spPr>
          <a:xfrm>
            <a:off x="838200" y="365125"/>
            <a:ext cx="10515600" cy="100701"/>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2CFE9495-6EC3-461A-8808-24BE372696BE}"/>
              </a:ext>
            </a:extLst>
          </p:cNvPr>
          <p:cNvSpPr>
            <a:spLocks noGrp="1"/>
          </p:cNvSpPr>
          <p:nvPr>
            <p:ph idx="1"/>
          </p:nvPr>
        </p:nvSpPr>
        <p:spPr>
          <a:xfrm>
            <a:off x="838200" y="465826"/>
            <a:ext cx="10515600" cy="5711137"/>
          </a:xfrm>
        </p:spPr>
        <p:txBody>
          <a:bodyPr>
            <a:normAutofit lnSpcReduction="10000"/>
          </a:bodyPr>
          <a:lstStyle/>
          <a:p>
            <a:pPr marL="0" indent="0">
              <a:buNone/>
            </a:pPr>
            <a:r>
              <a:rPr lang="ja-JP" altLang="en-US" dirty="0"/>
              <a:t>　</a:t>
            </a:r>
            <a:r>
              <a:rPr lang="en-US" altLang="ja-JP" dirty="0"/>
              <a:t>1610</a:t>
            </a:r>
            <a:r>
              <a:rPr lang="ja-JP" altLang="en-US" dirty="0"/>
              <a:t>年における大気中の炭酸ガスの異常に低いレベルの原因　「アメリカ先住民に対しヨーロッパ植民地勢力が行ったジェノサイドの大きさを客観的に数値化しているからである。大陸現地人の人口が</a:t>
            </a:r>
            <a:r>
              <a:rPr lang="en-US" altLang="ja-JP" dirty="0"/>
              <a:t>5500</a:t>
            </a:r>
            <a:r>
              <a:rPr lang="ja-JP" altLang="en-US" dirty="0"/>
              <a:t>万人から</a:t>
            </a:r>
            <a:r>
              <a:rPr lang="en-US" altLang="ja-JP" dirty="0"/>
              <a:t>600</a:t>
            </a:r>
            <a:r>
              <a:rPr lang="ja-JP" altLang="en-US" dirty="0"/>
              <a:t>万人に低下し、地球人口の</a:t>
            </a:r>
            <a:r>
              <a:rPr lang="en-US" altLang="ja-JP" dirty="0"/>
              <a:t>5</a:t>
            </a:r>
            <a:r>
              <a:rPr lang="ja-JP" altLang="en-US" dirty="0"/>
              <a:t>分の</a:t>
            </a:r>
            <a:r>
              <a:rPr lang="en-US" altLang="ja-JP" dirty="0"/>
              <a:t>1</a:t>
            </a:r>
            <a:r>
              <a:rPr lang="ja-JP" altLang="en-US" dirty="0" err="1"/>
              <a:t>が消</a:t>
            </a:r>
            <a:r>
              <a:rPr lang="ja-JP" altLang="en-US" dirty="0"/>
              <a:t>滅した。世界史で最大の人口学的破局はそれに引き続いて大陸の再森林化を引き起こし、二酸化炭素の貯蔵量を増大させることになり、気象学者はその炭素量を最低値に設定して、それを基準に恒常的な上昇を計測することができるほどの規模だった。」（</a:t>
            </a:r>
            <a:r>
              <a:rPr lang="en-US" altLang="ja-JP" dirty="0"/>
              <a:t>369</a:t>
            </a:r>
            <a:r>
              <a:rPr lang="ja-JP" altLang="en-US" dirty="0"/>
              <a:t>頁）</a:t>
            </a:r>
          </a:p>
          <a:p>
            <a:pPr marL="0" indent="0">
              <a:buNone/>
            </a:pPr>
            <a:r>
              <a:rPr lang="ja-JP" altLang="en-US" dirty="0"/>
              <a:t>　「人新世とは資本新世である。」（</a:t>
            </a:r>
            <a:r>
              <a:rPr lang="en-US" altLang="ja-JP" dirty="0"/>
              <a:t>370</a:t>
            </a:r>
            <a:r>
              <a:rPr lang="ja-JP" altLang="en-US" dirty="0"/>
              <a:t>頁）</a:t>
            </a:r>
            <a:endParaRPr lang="en-US" altLang="ja-JP" dirty="0"/>
          </a:p>
          <a:p>
            <a:pPr marL="0" indent="0">
              <a:buNone/>
            </a:pPr>
            <a:r>
              <a:rPr lang="ja-JP" altLang="en-US" dirty="0"/>
              <a:t>「ラトウールは、ひとえに近代主義的概念だけを攻撃し、そのやり方はきわめて形而上学的であり、それゆえ生産に無限を導入する環境社会学的物理学は同時に資本主義の創造的破壊の中にも無限を導入することになる、という問題はこぼれ落ちてしまう。」（</a:t>
            </a:r>
            <a:r>
              <a:rPr lang="en-US" altLang="ja-JP" dirty="0"/>
              <a:t>374</a:t>
            </a:r>
            <a:r>
              <a:rPr lang="ja-JP" altLang="en-US" dirty="0"/>
              <a:t>頁）</a:t>
            </a:r>
          </a:p>
        </p:txBody>
      </p:sp>
    </p:spTree>
    <p:extLst>
      <p:ext uri="{BB962C8B-B14F-4D97-AF65-F5344CB8AC3E}">
        <p14:creationId xmlns:p14="http://schemas.microsoft.com/office/powerpoint/2010/main" val="2644177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5314AB-AB09-49B4-A1CB-704DE9BB9715}"/>
              </a:ext>
            </a:extLst>
          </p:cNvPr>
          <p:cNvSpPr>
            <a:spLocks noGrp="1"/>
          </p:cNvSpPr>
          <p:nvPr>
            <p:ph type="title"/>
          </p:nvPr>
        </p:nvSpPr>
        <p:spPr>
          <a:xfrm>
            <a:off x="838200" y="365125"/>
            <a:ext cx="10515600" cy="135207"/>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FA1C707A-778B-49B6-A707-7BEBAE2EF89C}"/>
              </a:ext>
            </a:extLst>
          </p:cNvPr>
          <p:cNvSpPr>
            <a:spLocks noGrp="1"/>
          </p:cNvSpPr>
          <p:nvPr>
            <p:ph idx="1"/>
          </p:nvPr>
        </p:nvSpPr>
        <p:spPr>
          <a:xfrm>
            <a:off x="838200" y="500332"/>
            <a:ext cx="10515600" cy="5676631"/>
          </a:xfrm>
        </p:spPr>
        <p:txBody>
          <a:bodyPr>
            <a:normAutofit lnSpcReduction="10000"/>
          </a:bodyPr>
          <a:lstStyle/>
          <a:p>
            <a:r>
              <a:rPr kumimoji="1" lang="ja-JP" altLang="en-US" dirty="0"/>
              <a:t>「ラトゥールの政治プログラムは</a:t>
            </a:r>
            <a:r>
              <a:rPr kumimoji="1" lang="en-US" altLang="ja-JP" dirty="0"/>
              <a:t>『</a:t>
            </a:r>
            <a:r>
              <a:rPr kumimoji="1" lang="ja-JP" altLang="en-US" dirty="0"/>
              <a:t>戦争なるもの</a:t>
            </a:r>
            <a:r>
              <a:rPr kumimoji="1" lang="en-US" altLang="ja-JP" dirty="0"/>
              <a:t>』</a:t>
            </a:r>
            <a:r>
              <a:rPr kumimoji="1" lang="ja-JP" altLang="en-US" dirty="0"/>
              <a:t>を布告することである</a:t>
            </a:r>
            <a:r>
              <a:rPr kumimoji="1" lang="en-US" altLang="ja-JP" dirty="0"/>
              <a:t>――</a:t>
            </a:r>
            <a:r>
              <a:rPr kumimoji="1" lang="ja-JP" altLang="en-US" dirty="0"/>
              <a:t>かれはそれを今や</a:t>
            </a:r>
            <a:r>
              <a:rPr kumimoji="1" lang="en-US" altLang="ja-JP" dirty="0"/>
              <a:t>『</a:t>
            </a:r>
            <a:r>
              <a:rPr kumimoji="1" lang="ja-JP" altLang="en-US" dirty="0"/>
              <a:t>エコロジー的戦争が布告された状態</a:t>
            </a:r>
            <a:r>
              <a:rPr kumimoji="1" lang="en-US" altLang="ja-JP" dirty="0"/>
              <a:t>』</a:t>
            </a:r>
            <a:r>
              <a:rPr kumimoji="1" lang="ja-JP" altLang="en-US" dirty="0"/>
              <a:t>と呼び、そこから</a:t>
            </a:r>
            <a:r>
              <a:rPr kumimoji="1" lang="en-US" altLang="ja-JP" dirty="0"/>
              <a:t>『</a:t>
            </a:r>
            <a:r>
              <a:rPr kumimoji="1" lang="ja-JP" altLang="en-US" dirty="0"/>
              <a:t>外交</a:t>
            </a:r>
            <a:r>
              <a:rPr kumimoji="1" lang="en-US" altLang="ja-JP" dirty="0"/>
              <a:t>』</a:t>
            </a:r>
            <a:r>
              <a:rPr kumimoji="1" lang="ja-JP" altLang="en-US" dirty="0"/>
              <a:t>の仕事をして交渉による平和を確立しようとしている。それはつまり、外交的平和に至る戦争という原則である。だがそのプログラム</a:t>
            </a:r>
            <a:r>
              <a:rPr lang="ja-JP" altLang="en-US" dirty="0"/>
              <a:t>は（別の手段で）継続された政治というクラウゼヴィッツの戦争概念に従わざるを得ない。しかし、どうしてこの</a:t>
            </a:r>
            <a:r>
              <a:rPr lang="en-US" altLang="ja-JP" dirty="0"/>
              <a:t>『</a:t>
            </a:r>
            <a:r>
              <a:rPr lang="ja-JP" altLang="en-US" dirty="0"/>
              <a:t>コスモポリタン</a:t>
            </a:r>
            <a:r>
              <a:rPr lang="en-US" altLang="ja-JP" dirty="0"/>
              <a:t>』</a:t>
            </a:r>
            <a:r>
              <a:rPr lang="ja-JP" altLang="en-US" dirty="0"/>
              <a:t>が、資本主義のなかで資本主義によって継続されている内戦の形式にほかならぬ</a:t>
            </a:r>
            <a:r>
              <a:rPr lang="en-US" altLang="ja-JP" dirty="0"/>
              <a:t>『</a:t>
            </a:r>
            <a:r>
              <a:rPr lang="ja-JP" altLang="en-US" dirty="0"/>
              <a:t>グローバリゼーション</a:t>
            </a:r>
            <a:r>
              <a:rPr lang="en-US" altLang="ja-JP" dirty="0"/>
              <a:t>』</a:t>
            </a:r>
            <a:r>
              <a:rPr lang="ja-JP" altLang="en-US" dirty="0"/>
              <a:t>という現実の政治に対するクラウゼヴィッツの公式に遅ればせに囚われていないと言えるのか？」（</a:t>
            </a:r>
            <a:r>
              <a:rPr lang="en-US" altLang="ja-JP" dirty="0"/>
              <a:t>380</a:t>
            </a:r>
            <a:r>
              <a:rPr lang="ja-JP" altLang="en-US" dirty="0"/>
              <a:t>頁）</a:t>
            </a:r>
            <a:endParaRPr lang="en-US" altLang="ja-JP" dirty="0"/>
          </a:p>
          <a:p>
            <a:r>
              <a:rPr kumimoji="1" lang="ja-JP" altLang="en-US" dirty="0"/>
              <a:t>●　このラトゥール批判は、後にラトゥールが、</a:t>
            </a:r>
            <a:r>
              <a:rPr kumimoji="1" lang="en-US" altLang="ja-JP" dirty="0"/>
              <a:t>『</a:t>
            </a:r>
            <a:r>
              <a:rPr kumimoji="1" lang="ja-JP" altLang="en-US" dirty="0"/>
              <a:t>地球に降り立つ</a:t>
            </a:r>
            <a:r>
              <a:rPr kumimoji="1" lang="en-US" altLang="ja-JP" dirty="0"/>
              <a:t>』</a:t>
            </a:r>
            <a:r>
              <a:rPr kumimoji="1" lang="ja-JP" altLang="en-US" dirty="0"/>
              <a:t>で陣地の構築を提起していることをふまえれば、市民社会での陣地戦の提起へと移行していっていることを見てはいないのではないか。</a:t>
            </a:r>
            <a:endParaRPr kumimoji="1" lang="en-US" altLang="ja-JP" dirty="0"/>
          </a:p>
        </p:txBody>
      </p:sp>
    </p:spTree>
    <p:extLst>
      <p:ext uri="{BB962C8B-B14F-4D97-AF65-F5344CB8AC3E}">
        <p14:creationId xmlns:p14="http://schemas.microsoft.com/office/powerpoint/2010/main" val="11346220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DD111B-1280-47E1-A1EF-4D161DE1A59D}"/>
              </a:ext>
            </a:extLst>
          </p:cNvPr>
          <p:cNvSpPr>
            <a:spLocks noGrp="1"/>
          </p:cNvSpPr>
          <p:nvPr>
            <p:ph type="title"/>
          </p:nvPr>
        </p:nvSpPr>
        <p:spPr>
          <a:xfrm>
            <a:off x="838200" y="365125"/>
            <a:ext cx="10515600" cy="808067"/>
          </a:xfrm>
        </p:spPr>
        <p:txBody>
          <a:bodyPr>
            <a:normAutofit fontScale="90000"/>
          </a:bodyPr>
          <a:lstStyle/>
          <a:p>
            <a:br>
              <a:rPr kumimoji="1" lang="en-US" altLang="ja-JP" dirty="0"/>
            </a:br>
            <a:r>
              <a:rPr kumimoji="1" lang="ja-JP" altLang="en-US" dirty="0"/>
              <a:t>必要なのは、内戦論ではなく、陣地戦論</a:t>
            </a:r>
            <a:br>
              <a:rPr kumimoji="1" lang="en-US" altLang="ja-JP" dirty="0"/>
            </a:br>
            <a:endParaRPr kumimoji="1" lang="ja-JP" altLang="en-US" dirty="0"/>
          </a:p>
        </p:txBody>
      </p:sp>
      <p:sp>
        <p:nvSpPr>
          <p:cNvPr id="3" name="コンテンツ プレースホルダー 2">
            <a:extLst>
              <a:ext uri="{FF2B5EF4-FFF2-40B4-BE49-F238E27FC236}">
                <a16:creationId xmlns:a16="http://schemas.microsoft.com/office/drawing/2014/main" id="{2722C7DC-AF55-41E1-A26A-9F0A78C13989}"/>
              </a:ext>
            </a:extLst>
          </p:cNvPr>
          <p:cNvSpPr>
            <a:spLocks noGrp="1"/>
          </p:cNvSpPr>
          <p:nvPr>
            <p:ph idx="1"/>
          </p:nvPr>
        </p:nvSpPr>
        <p:spPr>
          <a:xfrm>
            <a:off x="838200" y="1362974"/>
            <a:ext cx="10515600" cy="4813989"/>
          </a:xfrm>
        </p:spPr>
        <p:txBody>
          <a:bodyPr/>
          <a:lstStyle/>
          <a:p>
            <a:r>
              <a:rPr kumimoji="1" lang="ja-JP" altLang="en-US" dirty="0"/>
              <a:t>ヴィリリオの純粋戦争論にもとづく先進国における内植民地論にしても、ラッツアラートの内戦論にしても、市民社会で</a:t>
            </a:r>
            <a:r>
              <a:rPr lang="ja-JP" altLang="en-US" dirty="0"/>
              <a:t>闘われている支配者による陣地戦のことを、戦争と見なしていて、見当違いではないか。むしろグラムシの陣地戦論に依拠して、支配者による陣地戦の展開と捉えないと、こちら側の運動方針が立てられないし、実際にラッツアラートは革命の戦略が解明されていないと述べている。しかし、陣地戦を内戦と捉えることが間違いであり、戦争とは異なる支配のための諸方策と位置付ければ、これに抗い対抗するこちら側の陣地戦を構想することが可能となる。グラムシの提起に立ちかえってみよう。</a:t>
            </a:r>
            <a:endParaRPr kumimoji="1" lang="ja-JP" altLang="en-US" dirty="0"/>
          </a:p>
        </p:txBody>
      </p:sp>
    </p:spTree>
    <p:extLst>
      <p:ext uri="{BB962C8B-B14F-4D97-AF65-F5344CB8AC3E}">
        <p14:creationId xmlns:p14="http://schemas.microsoft.com/office/powerpoint/2010/main" val="38052920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A43A42-CDF8-4400-8B1E-1AAE1999D7E5}"/>
              </a:ext>
            </a:extLst>
          </p:cNvPr>
          <p:cNvSpPr>
            <a:spLocks noGrp="1"/>
          </p:cNvSpPr>
          <p:nvPr>
            <p:ph type="title"/>
          </p:nvPr>
        </p:nvSpPr>
        <p:spPr>
          <a:xfrm>
            <a:off x="838200" y="365126"/>
            <a:ext cx="10515600" cy="687298"/>
          </a:xfrm>
        </p:spPr>
        <p:txBody>
          <a:bodyPr>
            <a:normAutofit fontScale="90000"/>
          </a:bodyPr>
          <a:lstStyle/>
          <a:p>
            <a:r>
              <a:rPr kumimoji="1" lang="ja-JP" altLang="en-US" dirty="0"/>
              <a:t>グラムシの陣地戦論</a:t>
            </a:r>
          </a:p>
        </p:txBody>
      </p:sp>
      <p:sp>
        <p:nvSpPr>
          <p:cNvPr id="3" name="コンテンツ プレースホルダー 2">
            <a:extLst>
              <a:ext uri="{FF2B5EF4-FFF2-40B4-BE49-F238E27FC236}">
                <a16:creationId xmlns:a16="http://schemas.microsoft.com/office/drawing/2014/main" id="{C76172B0-DD20-4703-A555-3EAD4A2D1AA3}"/>
              </a:ext>
            </a:extLst>
          </p:cNvPr>
          <p:cNvSpPr>
            <a:spLocks noGrp="1"/>
          </p:cNvSpPr>
          <p:nvPr>
            <p:ph idx="1"/>
          </p:nvPr>
        </p:nvSpPr>
        <p:spPr>
          <a:xfrm>
            <a:off x="838200" y="1052424"/>
            <a:ext cx="10515600" cy="5124539"/>
          </a:xfrm>
        </p:spPr>
        <p:txBody>
          <a:bodyPr>
            <a:normAutofit fontScale="92500"/>
          </a:bodyPr>
          <a:lstStyle/>
          <a:p>
            <a:r>
              <a:rPr lang="ja-JP" altLang="en-US" dirty="0"/>
              <a:t>グラムシの定義：「私には、イリイッチは、</a:t>
            </a:r>
            <a:r>
              <a:rPr lang="en-US" altLang="ja-JP" dirty="0"/>
              <a:t>17</a:t>
            </a:r>
            <a:r>
              <a:rPr lang="ja-JP" altLang="en-US" dirty="0"/>
              <a:t>年に東方に適用して勝利した機動戦から、西方でただ一つ可能であった陣地戦への転換が必要なことを理解していたように思われる。・・・・ただ、イリイッチは、彼のこの定式を深める時間がなかった</a:t>
            </a:r>
            <a:r>
              <a:rPr lang="en-US" altLang="ja-JP" dirty="0"/>
              <a:t>――</a:t>
            </a:r>
            <a:r>
              <a:rPr lang="ja-JP" altLang="en-US" dirty="0"/>
              <a:t>基本任務が国民的であったのに、つまり地形を偵察し、市民社会の諸要素によって代表される塹壕や要塞の諸要素を確定すること等々が必要であったのに、彼は定式を理論的に深めることができたにすぎないことを考慮するにしても</a:t>
            </a:r>
            <a:r>
              <a:rPr lang="ja-JP" altLang="en-US" dirty="0" err="1"/>
              <a:t>で</a:t>
            </a:r>
            <a:r>
              <a:rPr lang="ja-JP" altLang="en-US" dirty="0"/>
              <a:t>ある。東方では国家がすべてであり、市民社会はゼラチン状であった。西方では、国家と市民社会のあいだに適正な関係があり、国家がゆらぐと、すぐに、市民社会の堅固な構造が姿をあらわした。国家は前方塹壕にすぎず、その背景には要塞と砲台の堅固な連鎖があった。もちろん、それには国家により大小はあったが、まさにそのことが各国の正確な認識を必要としたのである。」（石堂清倫訳</a:t>
            </a:r>
            <a:r>
              <a:rPr lang="en-US" altLang="ja-JP" dirty="0"/>
              <a:t>『</a:t>
            </a:r>
            <a:r>
              <a:rPr lang="ja-JP" altLang="en-US" dirty="0"/>
              <a:t>グラムシ獄中ノート</a:t>
            </a:r>
            <a:r>
              <a:rPr lang="en-US" altLang="ja-JP" dirty="0"/>
              <a:t>』</a:t>
            </a:r>
            <a:r>
              <a:rPr lang="ja-JP" altLang="en-US" dirty="0" err="1"/>
              <a:t>、</a:t>
            </a:r>
            <a:r>
              <a:rPr lang="en-US" altLang="ja-JP" dirty="0"/>
              <a:t>193〜4</a:t>
            </a:r>
            <a:r>
              <a:rPr lang="ja-JP" altLang="en-US" dirty="0"/>
              <a:t>頁）</a:t>
            </a:r>
            <a:endParaRPr kumimoji="1" lang="ja-JP" altLang="en-US" dirty="0"/>
          </a:p>
        </p:txBody>
      </p:sp>
    </p:spTree>
    <p:extLst>
      <p:ext uri="{BB962C8B-B14F-4D97-AF65-F5344CB8AC3E}">
        <p14:creationId xmlns:p14="http://schemas.microsoft.com/office/powerpoint/2010/main" val="19177163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95D215-3559-4867-B0DF-5B99516DECD1}"/>
              </a:ext>
            </a:extLst>
          </p:cNvPr>
          <p:cNvSpPr>
            <a:spLocks noGrp="1"/>
          </p:cNvSpPr>
          <p:nvPr>
            <p:ph type="title"/>
          </p:nvPr>
        </p:nvSpPr>
        <p:spPr>
          <a:xfrm>
            <a:off x="838200" y="365125"/>
            <a:ext cx="10515600" cy="100701"/>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04305C3D-4DBE-4870-8E51-39D210F0FAEB}"/>
              </a:ext>
            </a:extLst>
          </p:cNvPr>
          <p:cNvSpPr>
            <a:spLocks noGrp="1"/>
          </p:cNvSpPr>
          <p:nvPr>
            <p:ph idx="1"/>
          </p:nvPr>
        </p:nvSpPr>
        <p:spPr>
          <a:xfrm>
            <a:off x="838200" y="566527"/>
            <a:ext cx="10515600" cy="5610436"/>
          </a:xfrm>
        </p:spPr>
        <p:txBody>
          <a:bodyPr>
            <a:normAutofit fontScale="92500" lnSpcReduction="20000"/>
          </a:bodyPr>
          <a:lstStyle/>
          <a:p>
            <a:r>
              <a:rPr lang="ja-JP" altLang="en-US" dirty="0"/>
              <a:t>国家と市民社会の関係</a:t>
            </a:r>
          </a:p>
          <a:p>
            <a:r>
              <a:rPr lang="ja-JP" altLang="en-US" dirty="0"/>
              <a:t>　国家論　グラムシの定義：「国家は一般に政治社会（すなわち所与の時代の生産様式と経済に人民大衆を適応させるための独裁または強制装置）として理解されていて、政治社会を市民社会との均衡（すなわち教会・組合・学校などの、いわゆる私的組織をつうじて国民全体に対して行使される一社会集団のヘゲモニー）として理解されていません。」（グラムシ</a:t>
            </a:r>
            <a:r>
              <a:rPr lang="en-US" altLang="ja-JP" dirty="0"/>
              <a:t>『</a:t>
            </a:r>
            <a:r>
              <a:rPr lang="ja-JP" altLang="en-US" dirty="0"/>
              <a:t>愛</a:t>
            </a:r>
            <a:r>
              <a:rPr lang="ja-JP" altLang="en-US" dirty="0" err="1"/>
              <a:t>よ</a:t>
            </a:r>
            <a:r>
              <a:rPr lang="ja-JP" altLang="en-US" dirty="0"/>
              <a:t>永遠なれ、獄中からの手記</a:t>
            </a:r>
            <a:r>
              <a:rPr lang="en-US" altLang="ja-JP" dirty="0"/>
              <a:t>』</a:t>
            </a:r>
            <a:r>
              <a:rPr lang="ja-JP" altLang="en-US" dirty="0"/>
              <a:t>大月書店、</a:t>
            </a:r>
            <a:r>
              <a:rPr lang="en-US" altLang="ja-JP" dirty="0"/>
              <a:t>86</a:t>
            </a:r>
            <a:r>
              <a:rPr lang="ja-JP" altLang="en-US" dirty="0"/>
              <a:t>頁）</a:t>
            </a:r>
          </a:p>
          <a:p>
            <a:r>
              <a:rPr lang="ja-JP" altLang="en-US" dirty="0"/>
              <a:t>　陣地戦の理論の方法　「地形を偵察し、市民社会の諸要素によって代表される塹壕や要塞の諸要素を確定すること等々が必要」</a:t>
            </a:r>
          </a:p>
          <a:p>
            <a:r>
              <a:rPr lang="ja-JP" altLang="en-US" dirty="0"/>
              <a:t>　陣地戦と市民社会の定義</a:t>
            </a:r>
          </a:p>
          <a:p>
            <a:r>
              <a:rPr lang="ja-JP" altLang="en-US" dirty="0"/>
              <a:t>　陣地戦とは市民社会に陣地をつくる闘い。相手側は支配のための陣地であり、こちら側はより良い社会をめざした陣地で、その本陣は事業体。</a:t>
            </a:r>
          </a:p>
          <a:p>
            <a:r>
              <a:rPr lang="ja-JP" altLang="en-US" dirty="0"/>
              <a:t>　市民社会についての私の定義：「市民社会とは、労働社会と地域社会の複合体である。そして市民社会においては、人々は交易関係（市場、互酬、コミュニケーション）で結びつけられている。」</a:t>
            </a:r>
          </a:p>
          <a:p>
            <a:endParaRPr kumimoji="1" lang="ja-JP" altLang="en-US" dirty="0"/>
          </a:p>
        </p:txBody>
      </p:sp>
    </p:spTree>
    <p:extLst>
      <p:ext uri="{BB962C8B-B14F-4D97-AF65-F5344CB8AC3E}">
        <p14:creationId xmlns:p14="http://schemas.microsoft.com/office/powerpoint/2010/main" val="19869698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F235DD-1C72-4F4A-B3F1-C1F22EA05BCD}"/>
              </a:ext>
            </a:extLst>
          </p:cNvPr>
          <p:cNvSpPr>
            <a:spLocks noGrp="1"/>
          </p:cNvSpPr>
          <p:nvPr>
            <p:ph type="title"/>
          </p:nvPr>
        </p:nvSpPr>
        <p:spPr>
          <a:xfrm>
            <a:off x="838200" y="365125"/>
            <a:ext cx="10515600" cy="635539"/>
          </a:xfrm>
        </p:spPr>
        <p:txBody>
          <a:bodyPr>
            <a:normAutofit fontScale="90000"/>
          </a:bodyPr>
          <a:lstStyle/>
          <a:p>
            <a:r>
              <a:rPr kumimoji="1" lang="ja-JP" altLang="en-US" dirty="0"/>
              <a:t>日本における陣地戦（分析の一事例として）</a:t>
            </a:r>
          </a:p>
        </p:txBody>
      </p:sp>
      <p:sp>
        <p:nvSpPr>
          <p:cNvPr id="3" name="コンテンツ プレースホルダー 2">
            <a:extLst>
              <a:ext uri="{FF2B5EF4-FFF2-40B4-BE49-F238E27FC236}">
                <a16:creationId xmlns:a16="http://schemas.microsoft.com/office/drawing/2014/main" id="{BB08FCCF-180C-473B-BBD5-0615D51FC13B}"/>
              </a:ext>
            </a:extLst>
          </p:cNvPr>
          <p:cNvSpPr>
            <a:spLocks noGrp="1"/>
          </p:cNvSpPr>
          <p:nvPr>
            <p:ph idx="1"/>
          </p:nvPr>
        </p:nvSpPr>
        <p:spPr>
          <a:xfrm>
            <a:off x="838200" y="1000664"/>
            <a:ext cx="10515600" cy="5176299"/>
          </a:xfrm>
        </p:spPr>
        <p:txBody>
          <a:bodyPr>
            <a:normAutofit fontScale="85000" lnSpcReduction="20000"/>
          </a:bodyPr>
          <a:lstStyle/>
          <a:p>
            <a:r>
              <a:rPr lang="ja-JP" altLang="en-US" dirty="0"/>
              <a:t>日本の陣地戦の「戦場」と言いたいところですが、市民社会での陣地戦は戦争ではなく、敵・味方が二分されているわけではありませんので、「現場」という言葉にし、抗う勢力を「相手側」と「こちら側」というように表現します。相手側の陣地にいてもこちら側という人がいるし、逆のケースもあるからです。</a:t>
            </a:r>
          </a:p>
          <a:p>
            <a:r>
              <a:rPr lang="ja-JP" altLang="en-US" dirty="0"/>
              <a:t>　私は、日本社会は</a:t>
            </a:r>
            <a:r>
              <a:rPr lang="en-US" altLang="ja-JP" dirty="0"/>
              <a:t>1940</a:t>
            </a:r>
            <a:r>
              <a:rPr lang="ja-JP" altLang="en-US" dirty="0"/>
              <a:t>年の総力戦体制の時につくられた経済社会体制が、戦後も生き残って存続し、しかもそれが対外戦争ではなくて、国民を臣民化する官僚による上からの陣地戦の展開によって変質しながらも肥大しながら継続してきたとみています。</a:t>
            </a:r>
          </a:p>
          <a:p>
            <a:r>
              <a:rPr lang="ja-JP" altLang="en-US" dirty="0"/>
              <a:t>　これに対する民衆の抗いはいたるところで展開されながらも個別分散していて、それがたまに認知されても無視されてというのが現状です。というのも、国民が臣民としての現実を内面化しているからです。</a:t>
            </a:r>
          </a:p>
          <a:p>
            <a:r>
              <a:rPr lang="ja-JP" altLang="en-US" dirty="0"/>
              <a:t>　日本では相手側の陣地戦に抗って陣地戦を闘った人々は大勢います。しかしいずれも孤立を余儀なくされました。というのも、支配されている側の人々が臣民の精神を内面化していて、迂回作戦について敵対し、妨害したりするからです。そして勝利した場合も、相手側の陣形に組み込まれがちです。</a:t>
            </a:r>
          </a:p>
          <a:p>
            <a:endParaRPr kumimoji="1" lang="ja-JP" altLang="en-US" dirty="0"/>
          </a:p>
        </p:txBody>
      </p:sp>
    </p:spTree>
    <p:extLst>
      <p:ext uri="{BB962C8B-B14F-4D97-AF65-F5344CB8AC3E}">
        <p14:creationId xmlns:p14="http://schemas.microsoft.com/office/powerpoint/2010/main" val="25474144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92E77C-0521-451B-8E62-4A4C9F937915}"/>
              </a:ext>
            </a:extLst>
          </p:cNvPr>
          <p:cNvSpPr>
            <a:spLocks noGrp="1"/>
          </p:cNvSpPr>
          <p:nvPr>
            <p:ph type="title"/>
          </p:nvPr>
        </p:nvSpPr>
        <p:spPr>
          <a:xfrm>
            <a:off x="838200" y="365125"/>
            <a:ext cx="10515600" cy="756309"/>
          </a:xfrm>
        </p:spPr>
        <p:txBody>
          <a:bodyPr/>
          <a:lstStyle/>
          <a:p>
            <a:r>
              <a:rPr kumimoji="1" lang="ja-JP" altLang="en-US" dirty="0"/>
              <a:t>ラッツアラートへの回答の形で</a:t>
            </a:r>
          </a:p>
        </p:txBody>
      </p:sp>
      <p:sp>
        <p:nvSpPr>
          <p:cNvPr id="3" name="コンテンツ プレースホルダー 2">
            <a:extLst>
              <a:ext uri="{FF2B5EF4-FFF2-40B4-BE49-F238E27FC236}">
                <a16:creationId xmlns:a16="http://schemas.microsoft.com/office/drawing/2014/main" id="{534012C9-341E-4D3F-911F-AEC026AC240A}"/>
              </a:ext>
            </a:extLst>
          </p:cNvPr>
          <p:cNvSpPr>
            <a:spLocks noGrp="1"/>
          </p:cNvSpPr>
          <p:nvPr>
            <p:ph idx="1"/>
          </p:nvPr>
        </p:nvSpPr>
        <p:spPr>
          <a:xfrm>
            <a:off x="843951" y="1121434"/>
            <a:ext cx="10515600" cy="5371441"/>
          </a:xfrm>
        </p:spPr>
        <p:txBody>
          <a:bodyPr/>
          <a:lstStyle/>
          <a:p>
            <a:r>
              <a:rPr kumimoji="1" lang="ja-JP" altLang="en-US" dirty="0"/>
              <a:t>ラッツアラート「内戦の次元に対応する集合的戦争機械を思想的に構築できていない」</a:t>
            </a:r>
            <a:endParaRPr kumimoji="1" lang="en-US" altLang="ja-JP" dirty="0"/>
          </a:p>
          <a:p>
            <a:r>
              <a:rPr lang="ja-JP" altLang="en-US" dirty="0"/>
              <a:t>●　外戦と内戦を区別し、陣地戦の概念を導入し、内戦は支配側による陣地戦と捉え、これに抗うこちら側の陣形を作り出すという陣地戦の理論に立脚すること。</a:t>
            </a:r>
            <a:endParaRPr lang="en-US" altLang="ja-JP" dirty="0"/>
          </a:p>
          <a:p>
            <a:r>
              <a:rPr kumimoji="1" lang="ja-JP" altLang="en-US" dirty="0"/>
              <a:t>ラッツアラート「理性の戦争的次元を突き詰める」</a:t>
            </a:r>
            <a:endParaRPr kumimoji="1" lang="en-US" altLang="ja-JP" dirty="0"/>
          </a:p>
          <a:p>
            <a:r>
              <a:rPr lang="ja-JP" altLang="en-US" dirty="0"/>
              <a:t>●　階級闘争の理論から陣地戦の理論に転換すること。陣地戦の理論は人類学的知性が必要となる。</a:t>
            </a:r>
            <a:endParaRPr lang="en-US" altLang="ja-JP" dirty="0"/>
          </a:p>
          <a:p>
            <a:r>
              <a:rPr kumimoji="1" lang="ja-JP" altLang="en-US" dirty="0"/>
              <a:t>ラッツアラート「（ロシア革命型）モデルとは異なったモデル」</a:t>
            </a:r>
            <a:endParaRPr kumimoji="1" lang="en-US" altLang="ja-JP" dirty="0"/>
          </a:p>
          <a:p>
            <a:r>
              <a:rPr lang="ja-JP" altLang="en-US" dirty="0"/>
              <a:t>●　権力奪取以前から陣地戦を闘う陣形の形成が新しいモデル。</a:t>
            </a:r>
            <a:endParaRPr kumimoji="1" lang="ja-JP" altLang="en-US" dirty="0"/>
          </a:p>
        </p:txBody>
      </p:sp>
    </p:spTree>
    <p:extLst>
      <p:ext uri="{BB962C8B-B14F-4D97-AF65-F5344CB8AC3E}">
        <p14:creationId xmlns:p14="http://schemas.microsoft.com/office/powerpoint/2010/main" val="32978533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3DF78D-BE3D-46D2-BB8E-09D59479D6BE}"/>
              </a:ext>
            </a:extLst>
          </p:cNvPr>
          <p:cNvSpPr>
            <a:spLocks noGrp="1"/>
          </p:cNvSpPr>
          <p:nvPr>
            <p:ph type="title"/>
          </p:nvPr>
        </p:nvSpPr>
        <p:spPr>
          <a:xfrm>
            <a:off x="838200" y="365126"/>
            <a:ext cx="10515600" cy="117954"/>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BF6A283C-80BC-4256-B04B-B5BDAEE97D7A}"/>
              </a:ext>
            </a:extLst>
          </p:cNvPr>
          <p:cNvSpPr>
            <a:spLocks noGrp="1"/>
          </p:cNvSpPr>
          <p:nvPr>
            <p:ph idx="1"/>
          </p:nvPr>
        </p:nvSpPr>
        <p:spPr>
          <a:xfrm>
            <a:off x="838200" y="638355"/>
            <a:ext cx="10515600" cy="5538608"/>
          </a:xfrm>
        </p:spPr>
        <p:txBody>
          <a:bodyPr/>
          <a:lstStyle/>
          <a:p>
            <a:r>
              <a:rPr kumimoji="1" lang="ja-JP" altLang="en-US" dirty="0"/>
              <a:t>ラッツアラート「資本は構造でもなければシステムでもない。資本は</a:t>
            </a:r>
            <a:r>
              <a:rPr kumimoji="1" lang="en-US" altLang="ja-JP" dirty="0"/>
              <a:t>『</a:t>
            </a:r>
            <a:r>
              <a:rPr kumimoji="1" lang="ja-JP" altLang="en-US" dirty="0"/>
              <a:t>機械</a:t>
            </a:r>
            <a:r>
              <a:rPr kumimoji="1" lang="en-US" altLang="ja-JP" dirty="0"/>
              <a:t>』</a:t>
            </a:r>
            <a:r>
              <a:rPr kumimoji="1" lang="ja-JP" altLang="en-US" dirty="0"/>
              <a:t>であり、戦争機械であって、そのなかには経済、政治、テクノロジー、国家、メディア等々が含まれていて、それらはひとえに戦略的諸関係によって形成され接合されている。」（</a:t>
            </a:r>
            <a:r>
              <a:rPr kumimoji="1" lang="en-US" altLang="ja-JP" dirty="0"/>
              <a:t>『</a:t>
            </a:r>
            <a:r>
              <a:rPr kumimoji="1" lang="ja-JP" altLang="en-US" dirty="0"/>
              <a:t>戦争と資本</a:t>
            </a:r>
            <a:r>
              <a:rPr kumimoji="1" lang="en-US" altLang="ja-JP" dirty="0"/>
              <a:t>』</a:t>
            </a:r>
            <a:r>
              <a:rPr kumimoji="1" lang="ja-JP" altLang="en-US" dirty="0" err="1"/>
              <a:t>、</a:t>
            </a:r>
            <a:r>
              <a:rPr kumimoji="1" lang="en-US" altLang="ja-JP" dirty="0"/>
              <a:t>27</a:t>
            </a:r>
            <a:r>
              <a:rPr kumimoji="1" lang="ja-JP" altLang="en-US" dirty="0"/>
              <a:t>頁）</a:t>
            </a:r>
            <a:endParaRPr kumimoji="1" lang="en-US" altLang="ja-JP" dirty="0"/>
          </a:p>
          <a:p>
            <a:r>
              <a:rPr lang="ja-JP" altLang="en-US" dirty="0"/>
              <a:t>●　この資本の規定は意志支配が欠落している。ガタリは機械状無意識を論じながら、意志支配については理解してはいなかった。今やこの空隙が埋められるべきである。</a:t>
            </a:r>
            <a:endParaRPr kumimoji="1" lang="en-US" altLang="ja-JP" dirty="0"/>
          </a:p>
          <a:p>
            <a:r>
              <a:rPr kumimoji="1" lang="ja-JP" altLang="en-US" dirty="0"/>
              <a:t>ラッツアラート「革命の理論は戦略的原理を提起するもの」</a:t>
            </a:r>
            <a:endParaRPr kumimoji="1" lang="en-US" altLang="ja-JP" dirty="0"/>
          </a:p>
          <a:p>
            <a:r>
              <a:rPr lang="ja-JP" altLang="en-US" dirty="0"/>
              <a:t>●　商品から貨幣を生成する無意識のうちでの本能的共同行為にどう対抗するか、というところからしか現代革命の戦略的原理は導けない。</a:t>
            </a:r>
            <a:r>
              <a:rPr kumimoji="1" lang="ja-JP" altLang="en-US" dirty="0"/>
              <a:t>　　　　　　　　　　　　　　　　　　　　　　　　　　　　　　　　　　　　　　　　　　　　　　　　　　　　　　　　　　　　　　　　　　　　　　　　　　　　　　　　　　　　　　</a:t>
            </a:r>
          </a:p>
        </p:txBody>
      </p:sp>
    </p:spTree>
    <p:extLst>
      <p:ext uri="{BB962C8B-B14F-4D97-AF65-F5344CB8AC3E}">
        <p14:creationId xmlns:p14="http://schemas.microsoft.com/office/powerpoint/2010/main" val="1076067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739453-EB2C-421F-A6B6-3C41E47F8D23}"/>
              </a:ext>
            </a:extLst>
          </p:cNvPr>
          <p:cNvSpPr>
            <a:spLocks noGrp="1"/>
          </p:cNvSpPr>
          <p:nvPr>
            <p:ph type="title"/>
          </p:nvPr>
        </p:nvSpPr>
        <p:spPr>
          <a:xfrm>
            <a:off x="838200" y="365126"/>
            <a:ext cx="10515600" cy="58208"/>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ED587A56-DA05-4781-8A4E-D5E8088CC6C0}"/>
              </a:ext>
            </a:extLst>
          </p:cNvPr>
          <p:cNvSpPr>
            <a:spLocks noGrp="1"/>
          </p:cNvSpPr>
          <p:nvPr>
            <p:ph idx="1"/>
          </p:nvPr>
        </p:nvSpPr>
        <p:spPr>
          <a:xfrm>
            <a:off x="838200" y="423334"/>
            <a:ext cx="10515600" cy="5753629"/>
          </a:xfrm>
        </p:spPr>
        <p:txBody>
          <a:bodyPr>
            <a:normAutofit fontScale="92500" lnSpcReduction="20000"/>
          </a:bodyPr>
          <a:lstStyle/>
          <a:p>
            <a:r>
              <a:rPr lang="ja-JP" altLang="en-US" dirty="0"/>
              <a:t>　戦争の文化に追い立てられる傾向は、超大国の地位を追求している中国も例外ではないであろう。いまは、容赦なく展開する戦争の文化を、日本が少しでも抑制する役割を果たすよう、願うばかりである。」（</a:t>
            </a:r>
            <a:r>
              <a:rPr lang="en-US" altLang="ja-JP" dirty="0"/>
              <a:t>ⅷ</a:t>
            </a:r>
            <a:r>
              <a:rPr lang="ja-JP" altLang="en-US" dirty="0"/>
              <a:t>～</a:t>
            </a:r>
            <a:r>
              <a:rPr lang="en-US" altLang="ja-JP" dirty="0"/>
              <a:t>ⅸ</a:t>
            </a:r>
            <a:r>
              <a:rPr lang="ja-JP" altLang="en-US" dirty="0"/>
              <a:t>頁）</a:t>
            </a:r>
          </a:p>
          <a:p>
            <a:r>
              <a:rPr lang="ja-JP" altLang="en-US" dirty="0"/>
              <a:t>戦争の文化というときの文化の意味</a:t>
            </a:r>
          </a:p>
          <a:p>
            <a:r>
              <a:rPr lang="ja-JP" altLang="en-US" dirty="0"/>
              <a:t>　「普通の意味での</a:t>
            </a:r>
            <a:r>
              <a:rPr lang="en-US" altLang="ja-JP" dirty="0"/>
              <a:t>『</a:t>
            </a:r>
            <a:r>
              <a:rPr lang="ja-JP" altLang="en-US" dirty="0"/>
              <a:t>文化</a:t>
            </a:r>
            <a:r>
              <a:rPr lang="en-US" altLang="ja-JP" dirty="0"/>
              <a:t>』</a:t>
            </a:r>
            <a:r>
              <a:rPr lang="ja-JP" altLang="en-US" dirty="0"/>
              <a:t>という概念からの離脱を意味する。・・・伝統的な意味での</a:t>
            </a:r>
            <a:r>
              <a:rPr lang="en-US" altLang="ja-JP" dirty="0"/>
              <a:t>『</a:t>
            </a:r>
            <a:r>
              <a:rPr lang="ja-JP" altLang="en-US" dirty="0"/>
              <a:t>文化</a:t>
            </a:r>
            <a:r>
              <a:rPr lang="en-US" altLang="ja-JP" dirty="0"/>
              <a:t>』</a:t>
            </a:r>
            <a:r>
              <a:rPr lang="ja-JP" altLang="en-US" dirty="0"/>
              <a:t>とは、通念、価値観、態度、社会慣行を共有する社会的なまとまりのことで、この意味での文化が重要であることは明らかである。」（</a:t>
            </a:r>
            <a:r>
              <a:rPr lang="en-US" altLang="ja-JP" dirty="0" err="1"/>
              <a:t>ⅹⅳ</a:t>
            </a:r>
            <a:r>
              <a:rPr lang="ja-JP" altLang="en-US" dirty="0"/>
              <a:t>頁）</a:t>
            </a:r>
          </a:p>
          <a:p>
            <a:r>
              <a:rPr lang="ja-JP" altLang="en-US" dirty="0"/>
              <a:t>　文化のユニークさを固定的に捉える空想的な本質主義、相違性のみ強調する。</a:t>
            </a:r>
          </a:p>
          <a:p>
            <a:r>
              <a:rPr lang="ja-JP" altLang="en-US" dirty="0"/>
              <a:t>　「難しいのは、現代の多くの文化を統一的に理解するような比較研究を行うことである。」（</a:t>
            </a:r>
            <a:r>
              <a:rPr lang="en-US" altLang="ja-JP" dirty="0" err="1"/>
              <a:t>ⅹⅴ</a:t>
            </a:r>
            <a:r>
              <a:rPr lang="ja-JP" altLang="en-US" dirty="0"/>
              <a:t>頁）</a:t>
            </a:r>
          </a:p>
          <a:p>
            <a:r>
              <a:rPr lang="ja-JP" altLang="en-US" dirty="0"/>
              <a:t>　戦争の文化＝「戦争から生まれ、戦争に適合した諸文化の横断的探究」（</a:t>
            </a:r>
            <a:r>
              <a:rPr lang="en-US" altLang="ja-JP" dirty="0" err="1"/>
              <a:t>ⅹⅴ</a:t>
            </a:r>
            <a:r>
              <a:rPr lang="ja-JP" altLang="en-US" dirty="0"/>
              <a:t>頁）</a:t>
            </a:r>
            <a:endParaRPr lang="en-US" altLang="ja-JP" dirty="0"/>
          </a:p>
          <a:p>
            <a:r>
              <a:rPr lang="ja-JP" altLang="en-US" dirty="0"/>
              <a:t>●　これはまさしく人類学的知性。</a:t>
            </a:r>
          </a:p>
          <a:p>
            <a:endParaRPr kumimoji="1" lang="ja-JP" altLang="en-US" dirty="0"/>
          </a:p>
        </p:txBody>
      </p:sp>
    </p:spTree>
    <p:extLst>
      <p:ext uri="{BB962C8B-B14F-4D97-AF65-F5344CB8AC3E}">
        <p14:creationId xmlns:p14="http://schemas.microsoft.com/office/powerpoint/2010/main" val="224169030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AC7C79-F65B-47B5-AE8E-4A7D5FEB9FAC}"/>
              </a:ext>
            </a:extLst>
          </p:cNvPr>
          <p:cNvSpPr>
            <a:spLocks noGrp="1"/>
          </p:cNvSpPr>
          <p:nvPr>
            <p:ph type="title"/>
          </p:nvPr>
        </p:nvSpPr>
        <p:spPr/>
        <p:txBody>
          <a:bodyPr/>
          <a:lstStyle/>
          <a:p>
            <a:r>
              <a:rPr kumimoji="1" lang="ja-JP" altLang="en-US" dirty="0"/>
              <a:t>空隙を埋める①資本の支配とどう抗うか</a:t>
            </a:r>
          </a:p>
        </p:txBody>
      </p:sp>
      <p:sp>
        <p:nvSpPr>
          <p:cNvPr id="3" name="コンテンツ プレースホルダー 2">
            <a:extLst>
              <a:ext uri="{FF2B5EF4-FFF2-40B4-BE49-F238E27FC236}">
                <a16:creationId xmlns:a16="http://schemas.microsoft.com/office/drawing/2014/main" id="{30D70906-4B2B-4D42-AE41-EEB99FC3690F}"/>
              </a:ext>
            </a:extLst>
          </p:cNvPr>
          <p:cNvSpPr>
            <a:spLocks noGrp="1"/>
          </p:cNvSpPr>
          <p:nvPr>
            <p:ph idx="1"/>
          </p:nvPr>
        </p:nvSpPr>
        <p:spPr/>
        <p:txBody>
          <a:bodyPr>
            <a:normAutofit fontScale="92500" lnSpcReduction="20000"/>
          </a:bodyPr>
          <a:lstStyle/>
          <a:p>
            <a:r>
              <a:rPr lang="ja-JP" altLang="en-US" dirty="0"/>
              <a:t>　階級闘争の理論では、資本家階級の国家権力を打倒して労働者の国家をつくり、そのもとで資本を廃絶し、商品・貨幣も廃止して労働に応じた分配を実現する協同組合的社会に向かうというものでした。</a:t>
            </a:r>
          </a:p>
          <a:p>
            <a:r>
              <a:rPr lang="ja-JP" altLang="en-US" dirty="0"/>
              <a:t>　ソ連が崩壊したことで、これ以外の途が模索されさまざまな試みがなされてきました。私はソ連崩壊の直前ですが、マルクスの</a:t>
            </a:r>
            <a:r>
              <a:rPr lang="en-US" altLang="ja-JP" dirty="0"/>
              <a:t>『</a:t>
            </a:r>
            <a:r>
              <a:rPr lang="ja-JP" altLang="en-US" dirty="0"/>
              <a:t>資本論</a:t>
            </a:r>
            <a:r>
              <a:rPr lang="en-US" altLang="ja-JP" dirty="0"/>
              <a:t>』</a:t>
            </a:r>
            <a:r>
              <a:rPr lang="ja-JP" altLang="en-US" dirty="0"/>
              <a:t>初版本文価値形態論と交換過程論を読み直して、商品からの貨幣の生成が、商品所有者たちの無意識のうちでの本能的共同行為によることがわかり、そうであれば、資本はともかく、商品・貨幣は国家権力による意志行為によってはなくせないことがわかり、政治運動の限界を悟り、社会運動に転身しました。その理由は、商品・貨幣の廃止を目指すのならば、それを生み出さないような交易関係を迂回してつくり出すことが必要で、それは社会運動によるしかないと考えたのです。</a:t>
            </a:r>
          </a:p>
          <a:p>
            <a:endParaRPr kumimoji="1" lang="ja-JP" altLang="en-US" dirty="0"/>
          </a:p>
        </p:txBody>
      </p:sp>
    </p:spTree>
    <p:extLst>
      <p:ext uri="{BB962C8B-B14F-4D97-AF65-F5344CB8AC3E}">
        <p14:creationId xmlns:p14="http://schemas.microsoft.com/office/powerpoint/2010/main" val="22369169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8E8E51-F06F-4C65-B680-E5F124A2C97A}"/>
              </a:ext>
            </a:extLst>
          </p:cNvPr>
          <p:cNvSpPr>
            <a:spLocks noGrp="1"/>
          </p:cNvSpPr>
          <p:nvPr>
            <p:ph type="title"/>
          </p:nvPr>
        </p:nvSpPr>
        <p:spPr/>
        <p:txBody>
          <a:bodyPr/>
          <a:lstStyle/>
          <a:p>
            <a:r>
              <a:rPr lang="ja-JP" altLang="en-US" dirty="0"/>
              <a:t>②階級闘争の理論とは</a:t>
            </a:r>
            <a:endParaRPr kumimoji="1" lang="ja-JP" altLang="en-US" dirty="0"/>
          </a:p>
        </p:txBody>
      </p:sp>
      <p:sp>
        <p:nvSpPr>
          <p:cNvPr id="3" name="コンテンツ プレースホルダー 2">
            <a:extLst>
              <a:ext uri="{FF2B5EF4-FFF2-40B4-BE49-F238E27FC236}">
                <a16:creationId xmlns:a16="http://schemas.microsoft.com/office/drawing/2014/main" id="{C0253E14-D9A8-42E6-822F-55269509DA35}"/>
              </a:ext>
            </a:extLst>
          </p:cNvPr>
          <p:cNvSpPr>
            <a:spLocks noGrp="1"/>
          </p:cNvSpPr>
          <p:nvPr>
            <p:ph idx="1"/>
          </p:nvPr>
        </p:nvSpPr>
        <p:spPr/>
        <p:txBody>
          <a:bodyPr/>
          <a:lstStyle/>
          <a:p>
            <a:r>
              <a:rPr lang="ja-JP" altLang="en-US" dirty="0"/>
              <a:t>資本家階級が運営する資本主義的生産様式は、生産手段が資本家階級に独占されていることで、労働者の経済的隷属が生まれていて、その結果、あらゆる形での隷属、あらゆる形での社会的悲惨、精神的退化、政治的従属が生まれている（国際労働者協会一般規約）。この労働者の経済的隷属を廃止し、労働者階級の解放を勝ち取ることが階級闘争の目的であり、そのためには資本家階級が掌握している国家権力を奪取しなければならない、というものが階級闘争の理論でした。これに対して陣地戦の理論は、資本主義の体制のなかでより良い社会をつくり出す試みです。</a:t>
            </a:r>
            <a:endParaRPr kumimoji="1" lang="ja-JP" altLang="en-US" dirty="0"/>
          </a:p>
        </p:txBody>
      </p:sp>
    </p:spTree>
    <p:extLst>
      <p:ext uri="{BB962C8B-B14F-4D97-AF65-F5344CB8AC3E}">
        <p14:creationId xmlns:p14="http://schemas.microsoft.com/office/powerpoint/2010/main" val="23557279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EEB982-F44E-40F2-96AA-CEA7E72239FB}"/>
              </a:ext>
            </a:extLst>
          </p:cNvPr>
          <p:cNvSpPr>
            <a:spLocks noGrp="1"/>
          </p:cNvSpPr>
          <p:nvPr>
            <p:ph type="title"/>
          </p:nvPr>
        </p:nvSpPr>
        <p:spPr/>
        <p:txBody>
          <a:bodyPr/>
          <a:lstStyle/>
          <a:p>
            <a:r>
              <a:rPr lang="ja-JP" altLang="en-US" dirty="0"/>
              <a:t>③資本の本性は人格に対する意志支配</a:t>
            </a:r>
            <a:endParaRPr kumimoji="1" lang="ja-JP" altLang="en-US" dirty="0"/>
          </a:p>
        </p:txBody>
      </p:sp>
      <p:sp>
        <p:nvSpPr>
          <p:cNvPr id="3" name="コンテンツ プレースホルダー 2">
            <a:extLst>
              <a:ext uri="{FF2B5EF4-FFF2-40B4-BE49-F238E27FC236}">
                <a16:creationId xmlns:a16="http://schemas.microsoft.com/office/drawing/2014/main" id="{ABB8DCA8-0584-4A5F-9774-1D4C5A655795}"/>
              </a:ext>
            </a:extLst>
          </p:cNvPr>
          <p:cNvSpPr>
            <a:spLocks noGrp="1"/>
          </p:cNvSpPr>
          <p:nvPr>
            <p:ph idx="1"/>
          </p:nvPr>
        </p:nvSpPr>
        <p:spPr/>
        <p:txBody>
          <a:bodyPr>
            <a:normAutofit fontScale="92500" lnSpcReduction="20000"/>
          </a:bodyPr>
          <a:lstStyle/>
          <a:p>
            <a:r>
              <a:rPr lang="ja-JP" altLang="en-US" dirty="0"/>
              <a:t>　貨幣を生成する無意識のうちでの共同行為に参加することで私たちは商品・貨幣・資本に意志支配されています。商品や貨幣や資本は、それ自体が物ですから、人間は物に支配されても、支配されているとは意識できず、逆に物を利用していると意識します。人による支配は意識に登りますが、資本主義では資本家の支配が生産手段を媒介とした支配ですので、人による支配とは意識されないの</a:t>
            </a:r>
            <a:r>
              <a:rPr lang="ja-JP" altLang="en-US"/>
              <a:t>です。これは、事物（物象）的依存関係に基づく人格の独立で、これが現代社会における人々の政治的自由の根拠でが、その自由の裏には経済的隷属があります。この無意識の領域の人類学的知性による言語化が課題です。</a:t>
            </a:r>
            <a:endParaRPr lang="ja-JP" altLang="en-US" dirty="0"/>
          </a:p>
          <a:p>
            <a:r>
              <a:rPr lang="ja-JP" altLang="en-US" dirty="0"/>
              <a:t>　逆に搾取されているということや、職場で指揮命令に従わさせられることは意識にのぼり、これを改善する運動は労働組合運動によって担われてきました。しかし労働組合運動は資本の存在を前提にしていてその廃止については運動の目標にはしていません。</a:t>
            </a:r>
          </a:p>
          <a:p>
            <a:endParaRPr kumimoji="1" lang="ja-JP" altLang="en-US" dirty="0"/>
          </a:p>
        </p:txBody>
      </p:sp>
    </p:spTree>
    <p:extLst>
      <p:ext uri="{BB962C8B-B14F-4D97-AF65-F5344CB8AC3E}">
        <p14:creationId xmlns:p14="http://schemas.microsoft.com/office/powerpoint/2010/main" val="34237573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1DE44C-6EA7-4E6C-85EA-FABDBDDC25DB}"/>
              </a:ext>
            </a:extLst>
          </p:cNvPr>
          <p:cNvSpPr>
            <a:spLocks noGrp="1"/>
          </p:cNvSpPr>
          <p:nvPr>
            <p:ph type="title"/>
          </p:nvPr>
        </p:nvSpPr>
        <p:spPr/>
        <p:txBody>
          <a:bodyPr/>
          <a:lstStyle/>
          <a:p>
            <a:r>
              <a:rPr lang="ja-JP" altLang="en-US" dirty="0"/>
              <a:t>④陣地戦による迂回作戦</a:t>
            </a:r>
            <a:endParaRPr kumimoji="1" lang="ja-JP" altLang="en-US" dirty="0"/>
          </a:p>
        </p:txBody>
      </p:sp>
      <p:sp>
        <p:nvSpPr>
          <p:cNvPr id="3" name="コンテンツ プレースホルダー 2">
            <a:extLst>
              <a:ext uri="{FF2B5EF4-FFF2-40B4-BE49-F238E27FC236}">
                <a16:creationId xmlns:a16="http://schemas.microsoft.com/office/drawing/2014/main" id="{B4B1B075-42FB-48BD-8699-1813E46CFA4C}"/>
              </a:ext>
            </a:extLst>
          </p:cNvPr>
          <p:cNvSpPr>
            <a:spLocks noGrp="1"/>
          </p:cNvSpPr>
          <p:nvPr>
            <p:ph idx="1"/>
          </p:nvPr>
        </p:nvSpPr>
        <p:spPr/>
        <p:txBody>
          <a:bodyPr>
            <a:normAutofit lnSpcReduction="10000"/>
          </a:bodyPr>
          <a:lstStyle/>
          <a:p>
            <a:r>
              <a:rPr lang="ja-JP" altLang="en-US" dirty="0"/>
              <a:t>　資本家の下に雇用されずに生活ができれば、意志支配からは免れることができます。協同組合や自営業でも貨幣への依存は残りますが雇用労働者よりは依存の程度は低くなります。これらを陣地とし、地域通貨などの交易手段を獲得し、経済的領域を拡大していって協同組合的地域社会がサードセクターの内実となれば、株式会社の非営利事業化も日程に上るでしょう。社会的連帯経済は、この動きの現在的な表現です。</a:t>
            </a:r>
            <a:endParaRPr lang="en-US" altLang="ja-JP" dirty="0"/>
          </a:p>
          <a:p>
            <a:r>
              <a:rPr lang="ja-JP" altLang="en-US" dirty="0"/>
              <a:t>　これは楽観的な見通しですが、現実にはさまざまな阻害要因があります。</a:t>
            </a:r>
            <a:endParaRPr lang="en-US" altLang="ja-JP" dirty="0"/>
          </a:p>
          <a:p>
            <a:r>
              <a:rPr lang="ja-JP" altLang="en-US" dirty="0"/>
              <a:t>戦時下でどのような抗いが求められるのかについて構想しなければなりません。</a:t>
            </a:r>
          </a:p>
          <a:p>
            <a:endParaRPr lang="ja-JP" altLang="en-US" dirty="0"/>
          </a:p>
          <a:p>
            <a:endParaRPr kumimoji="1" lang="ja-JP" altLang="en-US" dirty="0"/>
          </a:p>
        </p:txBody>
      </p:sp>
    </p:spTree>
    <p:extLst>
      <p:ext uri="{BB962C8B-B14F-4D97-AF65-F5344CB8AC3E}">
        <p14:creationId xmlns:p14="http://schemas.microsoft.com/office/powerpoint/2010/main" val="38126913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BD90BC-B6ED-4992-8B7A-7DF1B89A31C8}"/>
              </a:ext>
            </a:extLst>
          </p:cNvPr>
          <p:cNvSpPr>
            <a:spLocks noGrp="1"/>
          </p:cNvSpPr>
          <p:nvPr>
            <p:ph type="title"/>
          </p:nvPr>
        </p:nvSpPr>
        <p:spPr/>
        <p:txBody>
          <a:bodyPr/>
          <a:lstStyle/>
          <a:p>
            <a:r>
              <a:rPr kumimoji="1" lang="ja-JP" altLang="en-US" dirty="0"/>
              <a:t>⑤迂回作戦の展望</a:t>
            </a:r>
          </a:p>
        </p:txBody>
      </p:sp>
      <p:sp>
        <p:nvSpPr>
          <p:cNvPr id="3" name="コンテンツ プレースホルダー 2">
            <a:extLst>
              <a:ext uri="{FF2B5EF4-FFF2-40B4-BE49-F238E27FC236}">
                <a16:creationId xmlns:a16="http://schemas.microsoft.com/office/drawing/2014/main" id="{0388F864-06CF-4468-9AD8-65A2C87C1AED}"/>
              </a:ext>
            </a:extLst>
          </p:cNvPr>
          <p:cNvSpPr>
            <a:spLocks noGrp="1"/>
          </p:cNvSpPr>
          <p:nvPr>
            <p:ph idx="1"/>
          </p:nvPr>
        </p:nvSpPr>
        <p:spPr/>
        <p:txBody>
          <a:bodyPr>
            <a:normAutofit fontScale="92500" lnSpcReduction="10000"/>
          </a:bodyPr>
          <a:lstStyle/>
          <a:p>
            <a:r>
              <a:rPr kumimoji="1" lang="ja-JP" altLang="en-US" dirty="0"/>
              <a:t>日本では相手側の陣地戦に抗って陣地戦を闘った人々は大勢います。しかしいずれも孤立を余儀なくされました。というのも、支配されている側の人々が臣民の精神を内面化していて、迂回作戦について敵対し、妨害したりするからです。そして勝利した場合も、相手側の</a:t>
            </a:r>
            <a:r>
              <a:rPr lang="ja-JP" altLang="en-US" dirty="0"/>
              <a:t>陣形に組み込まれがちです。</a:t>
            </a:r>
            <a:endParaRPr kumimoji="1" lang="en-US" altLang="ja-JP" dirty="0"/>
          </a:p>
          <a:p>
            <a:r>
              <a:rPr lang="ja-JP" altLang="en-US" dirty="0"/>
              <a:t>臣民とは明治憲法に規定され、主権者は天皇とそれが束ねる官吏の一団で、国民は官吏の下僕だと定められました。戦後の新憲法では主権在民とされましたが、官僚は税金を使った陣地戦で陣地を張りめぐらし、国民の臣民化を継続させてきたのです。臣民化された国民は官僚の真似をして公益よりも省益、つまり既得権と私益を守ろうとするのです。</a:t>
            </a:r>
            <a:endParaRPr lang="en-US" altLang="ja-JP" dirty="0"/>
          </a:p>
          <a:p>
            <a:r>
              <a:rPr kumimoji="1" lang="ja-JP" altLang="en-US" dirty="0"/>
              <a:t>欧米では、資本の意志支配に気づいた運動家は皆無のようです。</a:t>
            </a:r>
          </a:p>
        </p:txBody>
      </p:sp>
    </p:spTree>
    <p:extLst>
      <p:ext uri="{BB962C8B-B14F-4D97-AF65-F5344CB8AC3E}">
        <p14:creationId xmlns:p14="http://schemas.microsoft.com/office/powerpoint/2010/main" val="32746646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5960B7-95CB-4349-8AB8-C4B2223AC110}"/>
              </a:ext>
            </a:extLst>
          </p:cNvPr>
          <p:cNvSpPr>
            <a:spLocks noGrp="1"/>
          </p:cNvSpPr>
          <p:nvPr>
            <p:ph type="title"/>
          </p:nvPr>
        </p:nvSpPr>
        <p:spPr/>
        <p:txBody>
          <a:bodyPr/>
          <a:lstStyle/>
          <a:p>
            <a:r>
              <a:rPr kumimoji="1" lang="ja-JP" altLang="en-US" dirty="0"/>
              <a:t>⑥迂回戦の課題</a:t>
            </a:r>
          </a:p>
        </p:txBody>
      </p:sp>
      <p:sp>
        <p:nvSpPr>
          <p:cNvPr id="3" name="コンテンツ プレースホルダー 2">
            <a:extLst>
              <a:ext uri="{FF2B5EF4-FFF2-40B4-BE49-F238E27FC236}">
                <a16:creationId xmlns:a16="http://schemas.microsoft.com/office/drawing/2014/main" id="{56E9181F-9D14-4902-BB96-FAD61B811197}"/>
              </a:ext>
            </a:extLst>
          </p:cNvPr>
          <p:cNvSpPr>
            <a:spLocks noGrp="1"/>
          </p:cNvSpPr>
          <p:nvPr>
            <p:ph idx="1"/>
          </p:nvPr>
        </p:nvSpPr>
        <p:spPr/>
        <p:txBody>
          <a:bodyPr>
            <a:normAutofit fontScale="92500"/>
          </a:bodyPr>
          <a:lstStyle/>
          <a:p>
            <a:r>
              <a:rPr lang="ja-JP" altLang="en-US" dirty="0"/>
              <a:t>みんな陣地戦をやってきた、という事例を誰にでもアクセスできる形で公表すること。</a:t>
            </a:r>
          </a:p>
          <a:p>
            <a:r>
              <a:rPr lang="ja-JP" altLang="en-US" dirty="0"/>
              <a:t>運動のベクトルを同一化する、という階級闘争の理論に基づく組織論の反省のうえに、差異を力にする組織論を考慮すること。</a:t>
            </a:r>
          </a:p>
          <a:p>
            <a:r>
              <a:rPr lang="ja-JP" altLang="en-US" dirty="0"/>
              <a:t>存在そのものの重みが力になる、という現実を可視化すること。</a:t>
            </a:r>
            <a:endParaRPr lang="en-US" altLang="ja-JP" dirty="0"/>
          </a:p>
          <a:p>
            <a:r>
              <a:rPr lang="ja-JP" altLang="en-US" dirty="0"/>
              <a:t>人間社会の無意識のしくみを、人類学的知性により可視化すること。</a:t>
            </a:r>
            <a:endParaRPr lang="en-US" altLang="ja-JP" dirty="0"/>
          </a:p>
          <a:p>
            <a:r>
              <a:rPr lang="ja-JP" altLang="en-US" dirty="0"/>
              <a:t>文化としての科学技術への、人類学的知性による批判をなしとげること。</a:t>
            </a:r>
            <a:endParaRPr lang="en-US" altLang="ja-JP" dirty="0"/>
          </a:p>
          <a:p>
            <a:r>
              <a:rPr lang="ja-JP" altLang="en-US" dirty="0"/>
              <a:t>戦争の文化に抗する陣地戦の構想を考えなければならない。今回の報告はその第一歩です。</a:t>
            </a:r>
          </a:p>
          <a:p>
            <a:endParaRPr kumimoji="1" lang="ja-JP" altLang="en-US" dirty="0"/>
          </a:p>
        </p:txBody>
      </p:sp>
    </p:spTree>
    <p:extLst>
      <p:ext uri="{BB962C8B-B14F-4D97-AF65-F5344CB8AC3E}">
        <p14:creationId xmlns:p14="http://schemas.microsoft.com/office/powerpoint/2010/main" val="3327914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4608E6-4920-4FEF-B245-B4970B8284AB}"/>
              </a:ext>
            </a:extLst>
          </p:cNvPr>
          <p:cNvSpPr>
            <a:spLocks noGrp="1"/>
          </p:cNvSpPr>
          <p:nvPr>
            <p:ph type="title"/>
          </p:nvPr>
        </p:nvSpPr>
        <p:spPr>
          <a:xfrm>
            <a:off x="838200" y="365126"/>
            <a:ext cx="10515600" cy="58208"/>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7D2CD96C-82D2-4C62-BA49-95E9021769CC}"/>
              </a:ext>
            </a:extLst>
          </p:cNvPr>
          <p:cNvSpPr>
            <a:spLocks noGrp="1"/>
          </p:cNvSpPr>
          <p:nvPr>
            <p:ph idx="1"/>
          </p:nvPr>
        </p:nvSpPr>
        <p:spPr>
          <a:xfrm>
            <a:off x="838200" y="541867"/>
            <a:ext cx="10515600" cy="5635096"/>
          </a:xfrm>
        </p:spPr>
        <p:txBody>
          <a:bodyPr>
            <a:normAutofit fontScale="92500" lnSpcReduction="20000"/>
          </a:bodyPr>
          <a:lstStyle/>
          <a:p>
            <a:r>
              <a:rPr lang="ja-JP" altLang="en-US" dirty="0"/>
              <a:t>　真珠湾攻撃と、</a:t>
            </a:r>
            <a:r>
              <a:rPr lang="en-US" altLang="ja-JP" dirty="0"/>
              <a:t>9.11</a:t>
            </a:r>
            <a:r>
              <a:rPr lang="ja-JP" altLang="en-US" dirty="0"/>
              <a:t>の類似性。</a:t>
            </a:r>
          </a:p>
          <a:p>
            <a:r>
              <a:rPr lang="ja-JP" altLang="en-US" dirty="0"/>
              <a:t>　無差別テロ爆撃：東京空襲を始めとした都市への空爆、原爆投下。イラクでも同じ。</a:t>
            </a:r>
          </a:p>
          <a:p>
            <a:r>
              <a:rPr lang="ja-JP" altLang="en-US" dirty="0"/>
              <a:t>　「私は、戦争の文化のもうひとつの側面をとらえようとしたのである。われわれ人類が暴力と大量破壊をやめない理由は、戦争計画の立案者や政治分析の専門家が思っているよりも複雑で深刻である。この複雑さと深刻さを見落とすと、危険が待っている。私が述べたことが個人や社会や人間にとってどれほど不吉であろうが、その危険自体が変わるわけではない。」（</a:t>
            </a:r>
            <a:r>
              <a:rPr lang="en-US" altLang="ja-JP" dirty="0" err="1"/>
              <a:t>ⅹⅷ</a:t>
            </a:r>
            <a:r>
              <a:rPr lang="ja-JP" altLang="en-US" dirty="0"/>
              <a:t>頁）</a:t>
            </a:r>
          </a:p>
          <a:p>
            <a:r>
              <a:rPr lang="ja-JP" altLang="en-US" dirty="0"/>
              <a:t>　第二次世界大戦後の連合国の占領と、イラク占領との違い。占領中に殺された連合国軍人は、前者では一人もいないが、後者では</a:t>
            </a:r>
            <a:r>
              <a:rPr lang="en-US" altLang="ja-JP" dirty="0"/>
              <a:t>4000</a:t>
            </a:r>
            <a:r>
              <a:rPr lang="ja-JP" altLang="en-US" dirty="0"/>
              <a:t>人を超えた。</a:t>
            </a:r>
          </a:p>
          <a:p>
            <a:r>
              <a:rPr lang="ja-JP" altLang="en-US" dirty="0"/>
              <a:t>　イラクでは、</a:t>
            </a:r>
            <a:r>
              <a:rPr lang="en-US" altLang="ja-JP" dirty="0"/>
              <a:t>2003</a:t>
            </a:r>
            <a:r>
              <a:rPr lang="ja-JP" altLang="en-US" dirty="0"/>
              <a:t>年</a:t>
            </a:r>
            <a:r>
              <a:rPr lang="en-US" altLang="ja-JP" dirty="0"/>
              <a:t>3</a:t>
            </a:r>
            <a:r>
              <a:rPr lang="ja-JP" altLang="en-US" dirty="0"/>
              <a:t>月アメリカが侵攻、</a:t>
            </a:r>
            <a:r>
              <a:rPr lang="en-US" altLang="ja-JP" dirty="0"/>
              <a:t>4</a:t>
            </a:r>
            <a:r>
              <a:rPr lang="ja-JP" altLang="en-US" dirty="0"/>
              <a:t>月には占領。</a:t>
            </a:r>
            <a:r>
              <a:rPr lang="en-US" altLang="ja-JP" dirty="0"/>
              <a:t>200</a:t>
            </a:r>
            <a:r>
              <a:rPr lang="ja-JP" altLang="en-US" dirty="0"/>
              <a:t>万人以上が国外に逃れ、死者は数十万人。</a:t>
            </a:r>
          </a:p>
          <a:p>
            <a:r>
              <a:rPr lang="ja-JP" altLang="en-US" dirty="0"/>
              <a:t>　ブッシュは、日本占領のような事態（日本の民主化と復興）を予想したがそうはならなかった。</a:t>
            </a:r>
          </a:p>
          <a:p>
            <a:endParaRPr kumimoji="1" lang="ja-JP" altLang="en-US" dirty="0"/>
          </a:p>
        </p:txBody>
      </p:sp>
    </p:spTree>
    <p:extLst>
      <p:ext uri="{BB962C8B-B14F-4D97-AF65-F5344CB8AC3E}">
        <p14:creationId xmlns:p14="http://schemas.microsoft.com/office/powerpoint/2010/main" val="60153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466346-9C2B-495F-AA86-EB2A4991CE5E}"/>
              </a:ext>
            </a:extLst>
          </p:cNvPr>
          <p:cNvSpPr>
            <a:spLocks noGrp="1"/>
          </p:cNvSpPr>
          <p:nvPr>
            <p:ph type="title"/>
          </p:nvPr>
        </p:nvSpPr>
        <p:spPr>
          <a:xfrm>
            <a:off x="838200" y="365126"/>
            <a:ext cx="10515600" cy="125942"/>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2EA38571-B00B-4B1F-84CF-ABB1F704FA1A}"/>
              </a:ext>
            </a:extLst>
          </p:cNvPr>
          <p:cNvSpPr>
            <a:spLocks noGrp="1"/>
          </p:cNvSpPr>
          <p:nvPr>
            <p:ph idx="1"/>
          </p:nvPr>
        </p:nvSpPr>
        <p:spPr>
          <a:xfrm>
            <a:off x="838200" y="491068"/>
            <a:ext cx="10515600" cy="5685895"/>
          </a:xfrm>
        </p:spPr>
        <p:txBody>
          <a:bodyPr>
            <a:normAutofit lnSpcReduction="10000"/>
          </a:bodyPr>
          <a:lstStyle/>
          <a:p>
            <a:r>
              <a:rPr lang="ja-JP" altLang="en-US" dirty="0"/>
              <a:t>　物語の糸</a:t>
            </a:r>
          </a:p>
          <a:p>
            <a:r>
              <a:rPr lang="ja-JP" altLang="en-US" dirty="0"/>
              <a:t>①聖なる戦争　②傲慢　③悪（必要悪）　④ダブルスタンダードと偽善　⑤悲劇　⑥歴史の誤用　⑦言葉　「戦争の言葉の裏側には、平和、自由、正義と書いてあるものである。・・・だが、平和と自由と正義は、皮肉な宣伝文句になるだけではない。平和と和解の文化を分かち合う可能性、それは戦争の文化の、はるか遠いが、向かい側にあるものでもある。」</a:t>
            </a:r>
          </a:p>
          <a:p>
            <a:r>
              <a:rPr lang="ja-JP" altLang="en-US" dirty="0"/>
              <a:t>　</a:t>
            </a:r>
            <a:r>
              <a:rPr lang="en-US" altLang="ja-JP" dirty="0"/>
              <a:t>2008</a:t>
            </a:r>
            <a:r>
              <a:rPr lang="ja-JP" altLang="en-US" dirty="0"/>
              <a:t>年リーマンショックは＜貨幣の文化＞の危機で、これは＜戦争の文化＞と軌を一にしている。</a:t>
            </a:r>
          </a:p>
          <a:p>
            <a:r>
              <a:rPr lang="ja-JP" altLang="en-US" dirty="0"/>
              <a:t>　「本書</a:t>
            </a:r>
            <a:r>
              <a:rPr lang="en-US" altLang="ja-JP" dirty="0"/>
              <a:t>『</a:t>
            </a:r>
            <a:r>
              <a:rPr lang="ja-JP" altLang="en-US" dirty="0"/>
              <a:t>戦争の文化</a:t>
            </a:r>
            <a:r>
              <a:rPr lang="en-US" altLang="ja-JP" dirty="0"/>
              <a:t>』</a:t>
            </a:r>
            <a:r>
              <a:rPr lang="ja-JP" altLang="en-US" dirty="0"/>
              <a:t>は、この</a:t>
            </a:r>
            <a:r>
              <a:rPr lang="en-US" altLang="ja-JP" dirty="0"/>
              <a:t>『</a:t>
            </a:r>
            <a:r>
              <a:rPr lang="ja-JP" altLang="en-US" dirty="0"/>
              <a:t>愚者の無駄骨</a:t>
            </a:r>
            <a:r>
              <a:rPr lang="en-US" altLang="ja-JP" dirty="0"/>
              <a:t>』</a:t>
            </a:r>
            <a:r>
              <a:rPr lang="ja-JP" altLang="en-US" dirty="0"/>
              <a:t>と</a:t>
            </a:r>
            <a:r>
              <a:rPr lang="en-US" altLang="ja-JP" dirty="0"/>
              <a:t>『</a:t>
            </a:r>
            <a:r>
              <a:rPr lang="ja-JP" altLang="en-US" dirty="0"/>
              <a:t>愚者の黄金</a:t>
            </a:r>
            <a:r>
              <a:rPr lang="en-US" altLang="ja-JP" dirty="0"/>
              <a:t>』</a:t>
            </a:r>
            <a:r>
              <a:rPr lang="ja-JP" altLang="en-US" dirty="0"/>
              <a:t>を対比させ、具体的な政策の問題や、戦争あるいは戦争の文化をも超える考察によって、終結する。それはさらなる探求の始まりとなる終わりである。さらなる探求とは、人間の行為と組織の病という、それ自体文化というべきものに関するものである。」（</a:t>
            </a:r>
            <a:r>
              <a:rPr lang="en-US" altLang="ja-JP" dirty="0" err="1"/>
              <a:t>ⅹⅹⅺ</a:t>
            </a:r>
            <a:r>
              <a:rPr lang="ja-JP" altLang="en-US" dirty="0"/>
              <a:t>頁）</a:t>
            </a:r>
          </a:p>
          <a:p>
            <a:endParaRPr kumimoji="1" lang="ja-JP" altLang="en-US" dirty="0"/>
          </a:p>
        </p:txBody>
      </p:sp>
    </p:spTree>
    <p:extLst>
      <p:ext uri="{BB962C8B-B14F-4D97-AF65-F5344CB8AC3E}">
        <p14:creationId xmlns:p14="http://schemas.microsoft.com/office/powerpoint/2010/main" val="2102505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C9BD07-987D-49C4-A6E1-17EC13322B3A}"/>
              </a:ext>
            </a:extLst>
          </p:cNvPr>
          <p:cNvSpPr>
            <a:spLocks noGrp="1"/>
          </p:cNvSpPr>
          <p:nvPr>
            <p:ph type="title"/>
          </p:nvPr>
        </p:nvSpPr>
        <p:spPr>
          <a:xfrm>
            <a:off x="838200" y="365126"/>
            <a:ext cx="10515600" cy="159808"/>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C3D768A8-A926-4FC3-94D2-ACF610FD3ACC}"/>
              </a:ext>
            </a:extLst>
          </p:cNvPr>
          <p:cNvSpPr>
            <a:spLocks noGrp="1"/>
          </p:cNvSpPr>
          <p:nvPr>
            <p:ph idx="1"/>
          </p:nvPr>
        </p:nvSpPr>
        <p:spPr>
          <a:xfrm>
            <a:off x="838200" y="643467"/>
            <a:ext cx="10515600" cy="5533496"/>
          </a:xfrm>
        </p:spPr>
        <p:txBody>
          <a:bodyPr/>
          <a:lstStyle/>
          <a:p>
            <a:r>
              <a:rPr lang="ja-JP" altLang="en-US" dirty="0"/>
              <a:t>エピローグ</a:t>
            </a:r>
          </a:p>
          <a:p>
            <a:r>
              <a:rPr lang="ja-JP" altLang="en-US" dirty="0"/>
              <a:t>　「このような、他人も自分も騙すかのような思考法は経済分野に特有なものではなく、もっと深い心理学的、制度的な病理の反映であり、その病理の中に、決して消えてなくならない戦争の文化が含まれていることは疑いない。人類がいつの日か、この欺きの思考様式を真に制御し、乗り越える力を身につけられるかどうか。その見通しは、最良の場合でも</a:t>
            </a:r>
            <a:r>
              <a:rPr lang="en-US" altLang="ja-JP" dirty="0"/>
              <a:t>『</a:t>
            </a:r>
            <a:r>
              <a:rPr lang="ja-JP" altLang="en-US" dirty="0"/>
              <a:t>大いに不確実</a:t>
            </a:r>
            <a:r>
              <a:rPr lang="en-US" altLang="ja-JP" dirty="0"/>
              <a:t>』</a:t>
            </a:r>
            <a:r>
              <a:rPr lang="ja-JP" altLang="en-US" dirty="0"/>
              <a:t>というべきである。これを実現するには、これまでとは根本的に異なる信条と理性が必要とされる。建設的な変革と、しっかりと根を張った平和の文化は、もし到来するとしても、ごくゆっくりとであろう。だが、その歩みの中にこそ、希望がある。」（</a:t>
            </a:r>
            <a:r>
              <a:rPr lang="en-US" altLang="ja-JP" dirty="0"/>
              <a:t>292</a:t>
            </a:r>
            <a:r>
              <a:rPr lang="ja-JP" altLang="en-US" dirty="0"/>
              <a:t>頁）</a:t>
            </a:r>
          </a:p>
          <a:p>
            <a:endParaRPr kumimoji="1" lang="ja-JP" altLang="en-US" dirty="0"/>
          </a:p>
        </p:txBody>
      </p:sp>
    </p:spTree>
    <p:extLst>
      <p:ext uri="{BB962C8B-B14F-4D97-AF65-F5344CB8AC3E}">
        <p14:creationId xmlns:p14="http://schemas.microsoft.com/office/powerpoint/2010/main" val="8874583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657</TotalTime>
  <Words>12891</Words>
  <Application>Microsoft Office PowerPoint</Application>
  <PresentationFormat>ワイド画面</PresentationFormat>
  <Paragraphs>250</Paragraphs>
  <Slides>65</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65</vt:i4>
      </vt:variant>
    </vt:vector>
  </HeadingPairs>
  <TitlesOfParts>
    <vt:vector size="69" baseType="lpstr">
      <vt:lpstr>游ゴシック</vt:lpstr>
      <vt:lpstr>游ゴシック Light</vt:lpstr>
      <vt:lpstr>Arial</vt:lpstr>
      <vt:lpstr>Office テーマ</vt:lpstr>
      <vt:lpstr>人類学的知性による「戦争の文化」の克服</vt:lpstr>
      <vt:lpstr>当初予定していた報告内容の変更</vt:lpstr>
      <vt:lpstr>PowerPoint プレゼンテーション</vt:lpstr>
      <vt:lpstr>１．「戦争の文化」という問題提起</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原爆投下の論理</vt:lpstr>
      <vt:lpstr>PowerPoint プレゼンテーション</vt:lpstr>
      <vt:lpstr>PowerPoint プレゼンテーション</vt:lpstr>
      <vt:lpstr>原爆投下についての反省</vt:lpstr>
      <vt:lpstr>PowerPoint プレゼンテーション</vt:lpstr>
      <vt:lpstr>PowerPoint プレゼンテーション</vt:lpstr>
      <vt:lpstr>PowerPoint プレゼンテーション</vt:lpstr>
      <vt:lpstr>PowerPoint プレゼンテーション</vt:lpstr>
      <vt:lpstr>現代戦は科学、科学者の課題</vt:lpstr>
      <vt:lpstr>ポール・ヴィリリオの「純粋戦争」</vt:lpstr>
      <vt:lpstr>PowerPoint プレゼンテーション</vt:lpstr>
      <vt:lpstr>PowerPoint プレゼンテーション</vt:lpstr>
      <vt:lpstr>PowerPoint プレゼンテーション</vt:lpstr>
      <vt:lpstr>『純粋戦争』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３．現代戦争論における欠落点</vt:lpstr>
      <vt:lpstr>『戦争と資本』</vt:lpstr>
      <vt:lpstr>PowerPoint プレゼンテーション</vt:lpstr>
      <vt:lpstr>PowerPoint プレゼンテーション</vt:lpstr>
      <vt:lpstr>PowerPoint プレゼンテーション</vt:lpstr>
      <vt:lpstr>『資本はすべての人間を嫌悪する』</vt:lpstr>
      <vt:lpstr>PowerPoint プレゼンテーション</vt:lpstr>
      <vt:lpstr>PowerPoint プレゼンテーション</vt:lpstr>
      <vt:lpstr>PowerPoint プレゼンテーション</vt:lpstr>
      <vt:lpstr>ラトウール『諸世界の戦争』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『戦争と資本』に立ちかえる</vt:lpstr>
      <vt:lpstr>PowerPoint プレゼンテーション</vt:lpstr>
      <vt:lpstr>PowerPoint プレゼンテーション</vt:lpstr>
      <vt:lpstr>PowerPoint プレゼンテーション</vt:lpstr>
      <vt:lpstr> 必要なのは、内戦論ではなく、陣地戦論 </vt:lpstr>
      <vt:lpstr>グラムシの陣地戦論</vt:lpstr>
      <vt:lpstr>PowerPoint プレゼンテーション</vt:lpstr>
      <vt:lpstr>日本における陣地戦（分析の一事例として）</vt:lpstr>
      <vt:lpstr>ラッツアラートへの回答の形で</vt:lpstr>
      <vt:lpstr>PowerPoint プレゼンテーション</vt:lpstr>
      <vt:lpstr>空隙を埋める①資本の支配とどう抗うか</vt:lpstr>
      <vt:lpstr>②階級闘争の理論とは</vt:lpstr>
      <vt:lpstr>③資本の本性は人格に対する意志支配</vt:lpstr>
      <vt:lpstr>④陣地戦による迂回作戦</vt:lpstr>
      <vt:lpstr>⑤迂回作戦の展望</vt:lpstr>
      <vt:lpstr>⑥迂回戦の課題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戦争の文化を克服する人類学的知性</dc:title>
  <dc:creator>USER</dc:creator>
  <cp:lastModifiedBy>一弘 田中</cp:lastModifiedBy>
  <cp:revision>68</cp:revision>
  <cp:lastPrinted>2022-03-20T08:36:21Z</cp:lastPrinted>
  <dcterms:created xsi:type="dcterms:W3CDTF">2022-03-16T00:48:00Z</dcterms:created>
  <dcterms:modified xsi:type="dcterms:W3CDTF">2022-03-20T08:42:17Z</dcterms:modified>
</cp:coreProperties>
</file>